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5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88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86374-8830-4EB9-BAC3-A4999031B5DD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DCE67-B607-4BF1-8903-7D362DACBA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vizija.hr/portal/?q=sadrzaj/ptice-nasih-krajeva-mala-interaktivna-enciklopedija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</a:t>
            </a:r>
            <a:r>
              <a:rPr lang="sr-Latn-RS" smtClean="0"/>
              <a:t>everni i južni deo Atlanskog</a:t>
            </a:r>
            <a:r>
              <a:rPr lang="sr-Latn-RS" baseline="0" smtClean="0"/>
              <a:t> i Tihog okeana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E1937-AF9D-4570-9975-7C6A18F61C5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Eduvizija</a:t>
            </a:r>
            <a:r>
              <a:rPr lang="sr-Latn-RS" dirty="0" smtClean="0"/>
              <a:t> </a:t>
            </a:r>
            <a:r>
              <a:rPr lang="en-US" dirty="0" smtClean="0">
                <a:hlinkClick r:id="rId3"/>
              </a:rPr>
              <a:t>http://</a:t>
            </a:r>
            <a:r>
              <a:rPr lang="en-US" dirty="0" err="1" smtClean="0">
                <a:hlinkClick r:id="rId3"/>
              </a:rPr>
              <a:t>www.eduvizija.hr</a:t>
            </a:r>
            <a:r>
              <a:rPr lang="en-US" dirty="0" smtClean="0">
                <a:hlinkClick r:id="rId3"/>
              </a:rPr>
              <a:t>/portal/?q=</a:t>
            </a:r>
            <a:r>
              <a:rPr lang="en-US" dirty="0" err="1" smtClean="0">
                <a:hlinkClick r:id="rId3"/>
              </a:rPr>
              <a:t>sadrzaj</a:t>
            </a:r>
            <a:r>
              <a:rPr lang="en-US" dirty="0" smtClean="0">
                <a:hlinkClick r:id="rId3"/>
              </a:rPr>
              <a:t>/</a:t>
            </a:r>
            <a:r>
              <a:rPr lang="en-US" dirty="0" err="1" smtClean="0">
                <a:hlinkClick r:id="rId3"/>
              </a:rPr>
              <a:t>ptice</a:t>
            </a:r>
            <a:r>
              <a:rPr lang="en-US" dirty="0" smtClean="0">
                <a:hlinkClick r:id="rId3"/>
              </a:rPr>
              <a:t>-</a:t>
            </a:r>
            <a:r>
              <a:rPr lang="en-US" dirty="0" err="1" smtClean="0">
                <a:hlinkClick r:id="rId3"/>
              </a:rPr>
              <a:t>nasih</a:t>
            </a:r>
            <a:r>
              <a:rPr lang="en-US" dirty="0" smtClean="0">
                <a:hlinkClick r:id="rId3"/>
              </a:rPr>
              <a:t>-</a:t>
            </a:r>
            <a:r>
              <a:rPr lang="en-US" dirty="0" err="1" smtClean="0">
                <a:hlinkClick r:id="rId3"/>
              </a:rPr>
              <a:t>krajeva</a:t>
            </a:r>
            <a:r>
              <a:rPr lang="en-US" dirty="0" smtClean="0">
                <a:hlinkClick r:id="rId3"/>
              </a:rPr>
              <a:t>-mala-</a:t>
            </a:r>
            <a:r>
              <a:rPr lang="en-US" dirty="0" err="1" smtClean="0">
                <a:hlinkClick r:id="rId3"/>
              </a:rPr>
              <a:t>interaktivna</a:t>
            </a:r>
            <a:r>
              <a:rPr lang="en-US" dirty="0" smtClean="0">
                <a:hlinkClick r:id="rId3"/>
              </a:rPr>
              <a:t>-</a:t>
            </a:r>
            <a:r>
              <a:rPr lang="en-US" dirty="0" err="1" smtClean="0">
                <a:hlinkClick r:id="rId3"/>
              </a:rPr>
              <a:t>enciklopedija</a:t>
            </a:r>
            <a:endParaRPr lang="sr-Latn-R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FAA52-A754-418B-8243-B1CA8DA8328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2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30-Sep-15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gif"/><Relationship Id="rId10" Type="http://schemas.openxmlformats.org/officeDocument/2006/relationships/slide" Target="slide5.xml"/><Relationship Id="rId4" Type="http://schemas.openxmlformats.org/officeDocument/2006/relationships/slide" Target="slide3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20.xml"/><Relationship Id="rId12" Type="http://schemas.openxmlformats.org/officeDocument/2006/relationships/slide" Target="slide21.xml"/><Relationship Id="rId2" Type="http://schemas.openxmlformats.org/officeDocument/2006/relationships/notesSlide" Target="../notesSlides/notesSlide4.xml"/><Relationship Id="rId16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11" Type="http://schemas.openxmlformats.org/officeDocument/2006/relationships/image" Target="../media/image4.gif"/><Relationship Id="rId5" Type="http://schemas.openxmlformats.org/officeDocument/2006/relationships/slide" Target="slide13.xml"/><Relationship Id="rId15" Type="http://schemas.openxmlformats.org/officeDocument/2006/relationships/slide" Target="slide27.xml"/><Relationship Id="rId10" Type="http://schemas.openxmlformats.org/officeDocument/2006/relationships/slide" Target="slide3.xml"/><Relationship Id="rId4" Type="http://schemas.openxmlformats.org/officeDocument/2006/relationships/slide" Target="slide12.xml"/><Relationship Id="rId9" Type="http://schemas.openxmlformats.org/officeDocument/2006/relationships/slide" Target="slide23.xml"/><Relationship Id="rId14" Type="http://schemas.openxmlformats.org/officeDocument/2006/relationships/slide" Target="slide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8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6.xml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slide" Target="slide11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slide" Target="slide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slide" Target="slide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slide" Target="slide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gif"/><Relationship Id="rId7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slide" Target="slide1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slide" Target="slide13.xml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6.png"/><Relationship Id="rId2" Type="http://schemas.openxmlformats.org/officeDocument/2006/relationships/image" Target="../media/image21.png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slide" Target="slide3.xml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image" Target="../media/image20.png"/><Relationship Id="rId4" Type="http://schemas.openxmlformats.org/officeDocument/2006/relationships/slide" Target="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slide" Target="slide5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3.png"/><Relationship Id="rId7" Type="http://schemas.openxmlformats.org/officeDocument/2006/relationships/slide" Target="slide5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20.png"/><Relationship Id="rId4" Type="http://schemas.openxmlformats.org/officeDocument/2006/relationships/image" Target="../media/image44.png"/><Relationship Id="rId9" Type="http://schemas.openxmlformats.org/officeDocument/2006/relationships/slide" Target="slide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0" Type="http://schemas.openxmlformats.org/officeDocument/2006/relationships/slide" Target="slide5.xml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hyperlink" Target="https://www.youtube.com/watch?v=FSijU52XJ7w" TargetMode="Externa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9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www.sendspace.com/file/l8x8t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hyperlink" Target="https://www.youtube.com/watch?v=licn79-SGKI&amp;feature=youtu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755775"/>
          </a:xfrm>
          <a:solidFill>
            <a:srgbClr val="009999">
              <a:alpha val="35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Конкурс</a:t>
            </a:r>
            <a:br>
              <a:rPr lang="sr-Cyrl-R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sr-Cyrl-R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‘’Сазнали на семинару, применили у пракси’’</a:t>
            </a:r>
            <a:endParaRPr lang="en-US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1066800"/>
          </a:xfrm>
          <a:solidFill>
            <a:srgbClr val="009999">
              <a:alpha val="18000"/>
            </a:srgbClr>
          </a:solidFill>
        </p:spPr>
        <p:txBody>
          <a:bodyPr>
            <a:normAutofit fontScale="92500"/>
          </a:bodyPr>
          <a:lstStyle/>
          <a:p>
            <a:pPr algn="ctr"/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Кратак преглед </a:t>
            </a:r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делова интерактивног </a:t>
            </a:r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софтвера Свет птица</a:t>
            </a:r>
          </a:p>
          <a:p>
            <a:pPr algn="ctr"/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Ауторка: </a:t>
            </a:r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Ена Хорват, </a:t>
            </a:r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наставница </a:t>
            </a:r>
            <a:r>
              <a:rPr lang="sr-Cyrl-R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биологије</a:t>
            </a:r>
          </a:p>
          <a:p>
            <a:pPr algn="ctr"/>
            <a:endParaRPr lang="en-US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905000"/>
            <a:ext cx="6553200" cy="1828800"/>
          </a:xfrm>
        </p:spPr>
        <p:txBody>
          <a:bodyPr>
            <a:prstTxWarp prst="textButton">
              <a:avLst/>
            </a:prstTxWarp>
            <a:noAutofit/>
          </a:bodyPr>
          <a:lstStyle/>
          <a:p>
            <a:r>
              <a:rPr lang="en-US" sz="1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egular Font" pitchFamily="50" charset="0"/>
              </a:rPr>
              <a:t>Svet</a:t>
            </a:r>
            <a:r>
              <a:rPr lang="sr-Latn-RS" sz="1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egular Font" pitchFamily="50" charset="0"/>
              </a:rPr>
              <a:t> p</a:t>
            </a:r>
            <a:r>
              <a:rPr lang="en-US" sz="1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egular Font" pitchFamily="50" charset="0"/>
              </a:rPr>
              <a:t>tic</a:t>
            </a:r>
            <a:r>
              <a:rPr lang="sr-Latn-RS" sz="1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egular Font" pitchFamily="50" charset="0"/>
              </a:rPr>
              <a:t>a</a:t>
            </a:r>
            <a:endParaRPr lang="en-US" sz="1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Regular Font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867400"/>
            <a:ext cx="7848600" cy="990600"/>
          </a:xfrm>
          <a:solidFill>
            <a:schemeClr val="lt1">
              <a:alpha val="4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sr-Latn-R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Predmet: biologija, 6. razred</a:t>
            </a:r>
          </a:p>
          <a:p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Autor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: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Ena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Horvat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nastavnica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biologije</a:t>
            </a:r>
            <a:endParaRPr lang="en-US" sz="1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O</a:t>
            </a:r>
            <a:r>
              <a:rPr lang="sr-Latn-R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Š ‘’Nikola Vukićević’’ 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</a:t>
            </a:r>
            <a:r>
              <a:rPr lang="sr-Latn-R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Sombor</a:t>
            </a:r>
          </a:p>
        </p:txBody>
      </p:sp>
      <p:sp>
        <p:nvSpPr>
          <p:cNvPr id="10" name="Left Arrow 9">
            <a:hlinkClick r:id="rId3" action="ppaction://hlinksldjump"/>
          </p:cNvPr>
          <p:cNvSpPr/>
          <p:nvPr/>
        </p:nvSpPr>
        <p:spPr>
          <a:xfrm flipH="1">
            <a:off x="7848599" y="5378420"/>
            <a:ext cx="8740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562600"/>
            <a:ext cx="7848600" cy="338554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sr-Latn-R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Klikni 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kursorom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mi</a:t>
            </a:r>
            <a:r>
              <a:rPr lang="sr-Latn-RS" sz="1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ša  na 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strelicu</a:t>
            </a:r>
            <a:endParaRPr lang="en-US" sz="1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7848600" y="5867400"/>
            <a:ext cx="1295400" cy="990600"/>
          </a:xfrm>
          <a:prstGeom prst="rtTriangle">
            <a:avLst/>
          </a:prstGeom>
          <a:solidFill>
            <a:schemeClr val="lt1">
              <a:alpha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10" grpId="0" animBg="1"/>
      <p:bldP spid="10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eft Arrow 16">
            <a:hlinkClick r:id="rId3" action="ppaction://hlinksldjump"/>
          </p:cNvPr>
          <p:cNvSpPr/>
          <p:nvPr/>
        </p:nvSpPr>
        <p:spPr>
          <a:xfrm flipH="1">
            <a:off x="80010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C:\Users\MIS ENA\Desktop\Picture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533400"/>
            <a:ext cx="8534400" cy="640791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 rot="20915277">
            <a:off x="1428693" y="1919584"/>
            <a:ext cx="2541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>
                <a:solidFill>
                  <a:schemeClr val="bg1"/>
                </a:solidFill>
                <a:latin typeface="Lucida Handwriting" pitchFamily="66" charset="0"/>
              </a:rPr>
              <a:t>Pred tobom je neverovatna  priča o životu ptica!</a:t>
            </a:r>
            <a:endParaRPr lang="en-US" sz="1600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21091709">
            <a:off x="4501491" y="1193910"/>
            <a:ext cx="2858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>
                <a:solidFill>
                  <a:schemeClr val="bg1"/>
                </a:solidFill>
                <a:latin typeface="Lucida Handwriting" pitchFamily="66" charset="0"/>
              </a:rPr>
              <a:t>Namenjena je učenicima 6. razreda, ali i svim ljubiteljima </a:t>
            </a:r>
            <a:r>
              <a:rPr lang="en-US" sz="1600" dirty="0" smtClean="0">
                <a:solidFill>
                  <a:schemeClr val="bg1"/>
                </a:solidFill>
                <a:latin typeface="Lucida Handwriting" pitchFamily="66" charset="0"/>
              </a:rPr>
              <a:t> </a:t>
            </a:r>
            <a:r>
              <a:rPr lang="sr-Latn-RS" sz="1600" dirty="0" smtClean="0">
                <a:solidFill>
                  <a:schemeClr val="bg1"/>
                </a:solidFill>
                <a:latin typeface="Lucida Handwriting" pitchFamily="66" charset="0"/>
              </a:rPr>
              <a:t>prirode!</a:t>
            </a:r>
          </a:p>
          <a:p>
            <a:pPr algn="ctr"/>
            <a:endParaRPr lang="sr-Latn-RS" sz="1600" dirty="0" smtClean="0">
              <a:solidFill>
                <a:schemeClr val="bg1"/>
              </a:solidFill>
              <a:latin typeface="Lucida Handwriting" pitchFamily="66" charset="0"/>
            </a:endParaRPr>
          </a:p>
        </p:txBody>
      </p:sp>
      <p:pic>
        <p:nvPicPr>
          <p:cNvPr id="20" name="Picture 2" descr="http://www.drawbridgepuppets.com/hummingbir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0" y="5334000"/>
            <a:ext cx="2057400" cy="1321640"/>
          </a:xfrm>
          <a:prstGeom prst="rect">
            <a:avLst/>
          </a:prstGeom>
          <a:noFill/>
        </p:spPr>
      </p:pic>
      <p:pic>
        <p:nvPicPr>
          <p:cNvPr id="21" name="Picture 1" descr="C:\Users\MIS ENA\Desktop\pencil-sketch-callou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838200" y="2895600"/>
            <a:ext cx="3429000" cy="2970042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 rot="321555">
            <a:off x="1260619" y="3386726"/>
            <a:ext cx="2751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Ja sam Silvijo! </a:t>
            </a:r>
          </a:p>
          <a:p>
            <a:pPr algn="ctr"/>
            <a:r>
              <a:rPr lang="sr-Latn-R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Vodiću te kroz ovu avanturu!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itchFamily="34" charset="0"/>
            </a:endParaRPr>
          </a:p>
        </p:txBody>
      </p:sp>
      <p:pic>
        <p:nvPicPr>
          <p:cNvPr id="23" name="Picture 1" descr="C:\Users\MIS ENA\Desktop\pencil-sketch-callou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133600"/>
            <a:ext cx="3429000" cy="2970042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 rot="20991032">
            <a:off x="3905351" y="3058186"/>
            <a:ext cx="275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Klikni na strelicu.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itchFamily="34" charset="0"/>
            </a:endParaRPr>
          </a:p>
        </p:txBody>
      </p:sp>
      <p:pic>
        <p:nvPicPr>
          <p:cNvPr id="26" name="Picture 1" descr="C:\Users\MIS ENA\Desktop\akcija cepovi u Somboru\pencil-sketch-callou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838200" y="2895600"/>
            <a:ext cx="3429000" cy="2970041"/>
          </a:xfrm>
          <a:prstGeom prst="rect">
            <a:avLst/>
          </a:prstGeom>
          <a:noFill/>
        </p:spPr>
      </p:pic>
      <p:pic>
        <p:nvPicPr>
          <p:cNvPr id="27" name="Picture 1" descr="C:\Users\MIS ENA\Desktop\akcija cepovi u Somboru\pencil-sketch-callou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2133600"/>
            <a:ext cx="3429000" cy="2970041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 rot="20991032">
            <a:off x="3905351" y="3058186"/>
            <a:ext cx="275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Krenimo!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4 -0.12453 C 0.03385 -0.36388 0.05747 -0.60324 0.10417 -0.65787 C 0.15087 -0.7125 0.23194 -0.43009 0.29045 -0.45185 C 0.34896 -0.47361 0.39444 -0.72523 0.45573 -0.78912 C 0.51701 -0.85301 0.60573 -0.86458 0.65868 -0.83564 C 0.71163 -0.80671 0.78281 -0.73402 0.77378 -0.61551 C 0.76476 -0.49699 0.63247 -0.20625 0.60417 -0.12453 " pathEditMode="relative" ptsTypes="aaaaaaA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72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500"/>
                            </p:stCondLst>
                            <p:childTnLst>
                              <p:par>
                                <p:cTn id="8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6" grpId="0"/>
      <p:bldP spid="19" grpId="0"/>
      <p:bldP spid="22" grpId="0"/>
      <p:bldP spid="22" grpId="1"/>
      <p:bldP spid="25" grpId="0"/>
      <p:bldP spid="28" grpId="0"/>
      <p:bldP spid="2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04800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Uputstvo za rad 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9" name="Picture 5" descr="C:\Users\MIS ENA\Desktop\fgg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238991"/>
            <a:ext cx="9677400" cy="6619009"/>
          </a:xfrm>
          <a:prstGeom prst="rect">
            <a:avLst/>
          </a:prstGeom>
          <a:noFill/>
        </p:spPr>
      </p:pic>
      <p:pic>
        <p:nvPicPr>
          <p:cNvPr id="21" name="Picture 2" descr="http://www.drawbridgepuppets.com/hummingbird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09600" y="1524000"/>
            <a:ext cx="1108434" cy="712040"/>
          </a:xfrm>
          <a:prstGeom prst="rect">
            <a:avLst/>
          </a:prstGeom>
          <a:noFill/>
        </p:spPr>
      </p:pic>
      <p:sp>
        <p:nvSpPr>
          <p:cNvPr id="22" name="Left Arrow 21"/>
          <p:cNvSpPr/>
          <p:nvPr/>
        </p:nvSpPr>
        <p:spPr>
          <a:xfrm>
            <a:off x="685800" y="2743200"/>
            <a:ext cx="609600" cy="45720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Left Arrow 22"/>
          <p:cNvSpPr/>
          <p:nvPr/>
        </p:nvSpPr>
        <p:spPr>
          <a:xfrm flipH="1">
            <a:off x="762000" y="3505200"/>
            <a:ext cx="609600" cy="45720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5" name="Picture 2" descr="C:\Users\MIS ENA\Desktop\Picture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005262"/>
            <a:ext cx="992144" cy="947738"/>
          </a:xfrm>
          <a:prstGeom prst="rect">
            <a:avLst/>
          </a:prstGeom>
          <a:noFill/>
        </p:spPr>
      </p:pic>
      <p:pic>
        <p:nvPicPr>
          <p:cNvPr id="26" name="Picture 3" descr="C:\Users\MIS ENA\Desktop\Picture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685800"/>
            <a:ext cx="990600" cy="818029"/>
          </a:xfrm>
          <a:prstGeom prst="rect">
            <a:avLst/>
          </a:prstGeom>
          <a:noFill/>
        </p:spPr>
      </p:pic>
      <p:pic>
        <p:nvPicPr>
          <p:cNvPr id="27" name="Picture 3" descr="1245686792938124914raemi_Check_mark.svg.med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27309">
            <a:off x="290005" y="4944058"/>
            <a:ext cx="809974" cy="75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12456868161725760927raemi_Cross_Out.svg.med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4953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Left Arrow 28">
            <a:hlinkClick r:id="rId10" action="ppaction://hlinksldjump"/>
          </p:cNvPr>
          <p:cNvSpPr/>
          <p:nvPr/>
        </p:nvSpPr>
        <p:spPr>
          <a:xfrm flipH="1">
            <a:off x="7848600" y="59436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15000" y="64886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latin typeface="Comic Sans MS" pitchFamily="66" charset="0"/>
              </a:rPr>
              <a:t>Klikni na strelicu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Kada je pokazivač miša ovakav, možeš da kli</a:t>
            </a:r>
            <a:r>
              <a:rPr lang="en-US" sz="1800" b="1" dirty="0" smtClean="0">
                <a:solidFill>
                  <a:schemeClr val="bg1"/>
                </a:solidFill>
                <a:latin typeface="Comic Sans MS" pitchFamily="66" charset="0"/>
              </a:rPr>
              <a:t>k</a:t>
            </a:r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neš. BUDI PAŽLJIV!</a:t>
            </a: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 Kada klikneš na Silvija on će ti pružiti neke dodatne ili zanimljive informacije.</a:t>
            </a: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Kada klikneš na ovu strelicu vraćaš se nazad.</a:t>
            </a: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Kada  klikneš na ovu strelicu ideš napred.</a:t>
            </a:r>
          </a:p>
          <a:p>
            <a:pPr>
              <a:buNone/>
            </a:pPr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Kada klikneš na Mozgića on će te odvesti do </a:t>
            </a:r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pitanj</a:t>
            </a:r>
            <a:r>
              <a:rPr lang="sr-Cyrl-RS" sz="1800" b="1" dirty="0" smtClean="0">
                <a:solidFill>
                  <a:schemeClr val="bg1"/>
                </a:solidFill>
                <a:latin typeface="Comic Sans MS" pitchFamily="66" charset="0"/>
              </a:rPr>
              <a:t>а</a:t>
            </a:r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za razmišljanje.</a:t>
            </a:r>
          </a:p>
          <a:p>
            <a:pPr>
              <a:buNone/>
            </a:pPr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1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Latn-RS" sz="1800" b="1" dirty="0" smtClean="0">
                <a:solidFill>
                  <a:schemeClr val="bg1"/>
                </a:solidFill>
                <a:latin typeface="Comic Sans MS" pitchFamily="66" charset="0"/>
              </a:rPr>
              <a:t>   Odgovor je tačan.                    Odgovor nije tačan.</a:t>
            </a:r>
            <a:endParaRPr lang="en-US" sz="1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1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-76200"/>
            <a:ext cx="4191000" cy="1143000"/>
          </a:xfrm>
        </p:spPr>
        <p:txBody>
          <a:bodyPr>
            <a:noAutofit/>
          </a:bodyPr>
          <a:lstStyle/>
          <a:p>
            <a:r>
              <a:rPr lang="en-US" sz="6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Sadr</a:t>
            </a:r>
            <a:r>
              <a:rPr lang="sr-Latn-R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žaj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>
          <a:xfrm>
            <a:off x="0" y="1066800"/>
            <a:ext cx="4876800" cy="457200"/>
          </a:xfrm>
          <a:prstGeom prst="roundRect">
            <a:avLst/>
          </a:prstGeom>
          <a:solidFill>
            <a:srgbClr val="00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Gradivo SVET PTICA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0" y="1600200"/>
            <a:ext cx="5181600" cy="457200"/>
          </a:xfrm>
          <a:prstGeom prst="round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R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Kratak pregled gradiva</a:t>
            </a:r>
            <a:endParaRPr 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  <a:p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0" y="2133600"/>
            <a:ext cx="5486400" cy="457200"/>
          </a:xfrm>
          <a:prstGeom prst="round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Interaktivno ponavljanje 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2" name="Rounded Rectangle 11">
            <a:hlinkClick r:id="rId6" action="ppaction://hlinksldjump"/>
          </p:cNvPr>
          <p:cNvSpPr/>
          <p:nvPr/>
        </p:nvSpPr>
        <p:spPr>
          <a:xfrm>
            <a:off x="0" y="2667000"/>
            <a:ext cx="5715000" cy="457200"/>
          </a:xfrm>
          <a:prstGeom prst="roundRect">
            <a:avLst/>
          </a:prstGeom>
          <a:solidFill>
            <a:srgbClr val="33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Proveri koliko znaš-završni test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Rounded Rectangle 13">
            <a:hlinkClick r:id="rId7" action="ppaction://hlinksldjump"/>
          </p:cNvPr>
          <p:cNvSpPr/>
          <p:nvPr/>
        </p:nvSpPr>
        <p:spPr>
          <a:xfrm>
            <a:off x="0" y="3200400"/>
            <a:ext cx="6019800" cy="457200"/>
          </a:xfrm>
          <a:prstGeom prst="round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U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svetu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naj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ptica</a:t>
            </a:r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!!!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6" name="Rounded Rectangle 15">
            <a:hlinkClick r:id="rId8" action="ppaction://hlinksldjump"/>
          </p:cNvPr>
          <p:cNvSpPr/>
          <p:nvPr/>
        </p:nvSpPr>
        <p:spPr>
          <a:xfrm>
            <a:off x="0" y="4267200"/>
            <a:ext cx="6553200" cy="457200"/>
          </a:xfrm>
          <a:prstGeom prst="round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Zagonetna</a:t>
            </a:r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 pitanja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7" name="Rounded Rectangle 16">
            <a:hlinkClick r:id="rId9" action="ppaction://hlinksldjump"/>
          </p:cNvPr>
          <p:cNvSpPr/>
          <p:nvPr/>
        </p:nvSpPr>
        <p:spPr>
          <a:xfrm>
            <a:off x="0" y="4800600"/>
            <a:ext cx="6781800" cy="457200"/>
          </a:xfrm>
          <a:prstGeom prst="roundRect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N</a:t>
            </a:r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eobična ptičija galerija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19" name="Picture 2" descr="http://www.drawbridgepuppets.com/hummingbird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86600" y="4038600"/>
            <a:ext cx="2057400" cy="1321640"/>
          </a:xfrm>
          <a:prstGeom prst="rect">
            <a:avLst/>
          </a:prstGeom>
          <a:noFill/>
        </p:spPr>
      </p:pic>
      <p:sp>
        <p:nvSpPr>
          <p:cNvPr id="20" name="Rounded Rectangle 19">
            <a:hlinkClick r:id="rId12" action="ppaction://hlinksldjump"/>
          </p:cNvPr>
          <p:cNvSpPr/>
          <p:nvPr/>
        </p:nvSpPr>
        <p:spPr>
          <a:xfrm>
            <a:off x="0" y="3733800"/>
            <a:ext cx="6324600" cy="457200"/>
          </a:xfrm>
          <a:prstGeom prst="round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Z</a:t>
            </a:r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animljivosti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21" name="Picture 2" descr="http://www.drawbridgepuppets.com/hummingbird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86600" y="4038600"/>
            <a:ext cx="2057400" cy="1321640"/>
          </a:xfrm>
          <a:prstGeom prst="rect">
            <a:avLst/>
          </a:prstGeom>
          <a:noFill/>
        </p:spPr>
      </p:pic>
      <p:pic>
        <p:nvPicPr>
          <p:cNvPr id="22" name="Picture 1" descr="C:\Users\MIS ENA\Desktop\akcija cepovi u Somboru\pencil-sketch-callout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57800" y="1219200"/>
            <a:ext cx="3429000" cy="2970041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 rot="21278445" flipH="1">
            <a:off x="5828265" y="1556624"/>
            <a:ext cx="24066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 pitchFamily="34" charset="0"/>
              </a:rPr>
              <a:t>Započni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 pitchFamily="34" charset="0"/>
              </a:rPr>
              <a:t> avanturu. Odaberi polje koje želiš više da istražuješ.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24" name="Rounded Rectangle 23">
            <a:hlinkClick r:id="rId3" action="ppaction://hlinksldjump"/>
          </p:cNvPr>
          <p:cNvSpPr/>
          <p:nvPr/>
        </p:nvSpPr>
        <p:spPr>
          <a:xfrm>
            <a:off x="0" y="1066800"/>
            <a:ext cx="4876800" cy="457200"/>
          </a:xfrm>
          <a:prstGeom prst="roundRect">
            <a:avLst/>
          </a:prstGeom>
          <a:solidFill>
            <a:srgbClr val="00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Gradivo SVET PTICA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5" name="Rounded Rectangle 24">
            <a:hlinkClick r:id="rId14" action="ppaction://hlinksldjump"/>
          </p:cNvPr>
          <p:cNvSpPr/>
          <p:nvPr/>
        </p:nvSpPr>
        <p:spPr>
          <a:xfrm>
            <a:off x="0" y="5334000"/>
            <a:ext cx="7010400" cy="4572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Ptice iz crtaća 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8" name="Rounded Rectangle 17">
            <a:hlinkClick r:id="rId15" action="ppaction://hlinksldjump"/>
          </p:cNvPr>
          <p:cNvSpPr/>
          <p:nvPr/>
        </p:nvSpPr>
        <p:spPr>
          <a:xfrm>
            <a:off x="0" y="5867400"/>
            <a:ext cx="7315200" cy="457200"/>
          </a:xfrm>
          <a:prstGeom prst="roundRect">
            <a:avLst/>
          </a:prstGeom>
          <a:solidFill>
            <a:schemeClr val="tx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PticOrigami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6" name="Rounded Rectangle 25">
            <a:hlinkClick r:id="rId16" action="ppaction://hlinksldjump"/>
          </p:cNvPr>
          <p:cNvSpPr/>
          <p:nvPr/>
        </p:nvSpPr>
        <p:spPr>
          <a:xfrm>
            <a:off x="0" y="6400800"/>
            <a:ext cx="7543800" cy="457200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Literatura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99032"/>
          </a:xfrm>
        </p:spPr>
        <p:txBody>
          <a:bodyPr>
            <a:normAutofit/>
          </a:bodyPr>
          <a:lstStyle/>
          <a:p>
            <a:r>
              <a:rPr lang="sr-Latn-RS" sz="8000" dirty="0" smtClean="0">
                <a:solidFill>
                  <a:schemeClr val="tx1"/>
                </a:solidFill>
                <a:latin typeface="Comic Sans MS" pitchFamily="66" charset="0"/>
              </a:rPr>
              <a:t>Kljun</a:t>
            </a:r>
            <a:endParaRPr lang="en-US" sz="8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4038600" cy="4572000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omic Sans MS" pitchFamily="66" charset="0"/>
              </a:rPr>
              <a:t>Koštana vilica sa rožnim navlakama.</a:t>
            </a:r>
          </a:p>
          <a:p>
            <a:r>
              <a:rPr lang="sr-Latn-RS" sz="2800" dirty="0" smtClean="0">
                <a:latin typeface="Comic Sans MS" pitchFamily="66" charset="0"/>
              </a:rPr>
              <a:t>Ptice nemaju zube.</a:t>
            </a:r>
          </a:p>
          <a:p>
            <a:r>
              <a:rPr lang="sr-Latn-RS" sz="2800" dirty="0" smtClean="0">
                <a:latin typeface="Comic Sans MS" pitchFamily="66" charset="0"/>
              </a:rPr>
              <a:t>Oblik i veličina kljuna zavisi od na</a:t>
            </a:r>
            <a:r>
              <a:rPr lang="sr-Latn-RS" sz="2400" dirty="0" smtClean="0">
                <a:latin typeface="Comic Sans MS" pitchFamily="66" charset="0"/>
              </a:rPr>
              <a:t>č</a:t>
            </a:r>
            <a:r>
              <a:rPr lang="sr-Latn-RS" sz="2800" dirty="0" smtClean="0">
                <a:latin typeface="Comic Sans MS" pitchFamily="66" charset="0"/>
              </a:rPr>
              <a:t>ina ishrane.</a:t>
            </a:r>
          </a:p>
          <a:p>
            <a:r>
              <a:rPr lang="sr-Latn-RS" sz="2800" dirty="0" smtClean="0">
                <a:latin typeface="Comic Sans MS" pitchFamily="66" charset="0"/>
              </a:rPr>
              <a:t>Kljun služi za pribavljanje hrane, pravljenje gnezda.</a:t>
            </a:r>
            <a:endParaRPr lang="en-US" sz="2800" dirty="0">
              <a:latin typeface="Comic Sans MS" pitchFamily="66" charset="0"/>
            </a:endParaRPr>
          </a:p>
        </p:txBody>
      </p:sp>
      <p:pic>
        <p:nvPicPr>
          <p:cNvPr id="23554" name="Picture 2" descr="http://www.karenvanvleet.com/yahoo_site_admin/assets/images/birds_and_beaks.15344925_st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685800"/>
            <a:ext cx="3454399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" descr="C:\Users\MIS ENA\Desktop\Picture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7413" y="5570537"/>
            <a:ext cx="1347787" cy="128746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rot="21354628">
            <a:off x="3221332" y="6030286"/>
            <a:ext cx="3385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Pitanje za razmišljanje.</a:t>
            </a:r>
            <a:endParaRPr lang="sr-Cyrl-R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itchFamily="34" charset="0"/>
            </a:endParaRPr>
          </a:p>
          <a:p>
            <a:pPr algn="ctr"/>
            <a:r>
              <a:rPr lang="sr-Latn-R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</a:rPr>
              <a:t>Klikni na Mozgića .</a:t>
            </a:r>
            <a:endParaRPr lang="en-US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Vrati se na sadržaj</a:t>
            </a:r>
            <a:endParaRPr lang="en-US" b="1" dirty="0"/>
          </a:p>
        </p:txBody>
      </p:sp>
      <p:pic>
        <p:nvPicPr>
          <p:cNvPr id="12" name="Picture 2" descr="C:\Users\MIS ENA\Desktop\Capture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999602"/>
            <a:ext cx="1143000" cy="858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imgur.com/BqRxjyc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20936">
            <a:off x="6441321" y="760621"/>
            <a:ext cx="2520718" cy="1518733"/>
          </a:xfrm>
          <a:prstGeom prst="rect">
            <a:avLst/>
          </a:prstGeom>
          <a:noFill/>
        </p:spPr>
      </p:pic>
      <p:pic>
        <p:nvPicPr>
          <p:cNvPr id="1028" name="Picture 4" descr="http://www.highgravitybrew.com/store/pc/catalog/ss-strainer-detail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3048000"/>
            <a:ext cx="2057400" cy="2057400"/>
          </a:xfrm>
          <a:prstGeom prst="rect">
            <a:avLst/>
          </a:prstGeom>
          <a:noFill/>
        </p:spPr>
      </p:pic>
      <p:pic>
        <p:nvPicPr>
          <p:cNvPr id="1029" name="Picture 5" descr="C:\Users\MIS ENA\Desktop\225489_ts copy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267200" y="381000"/>
            <a:ext cx="2438400" cy="2438400"/>
          </a:xfrm>
          <a:prstGeom prst="rect">
            <a:avLst/>
          </a:prstGeom>
          <a:noFill/>
        </p:spPr>
      </p:pic>
      <p:pic>
        <p:nvPicPr>
          <p:cNvPr id="1031" name="Picture 7" descr="http://img3.wikia.nocookie.net/__cb20120915052550/runescape/images/c/c4/Bronze_spear_detail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9456628" flipH="1">
            <a:off x="5910690" y="3110635"/>
            <a:ext cx="2425453" cy="119090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209800" y="5562600"/>
            <a:ext cx="5486400" cy="1295400"/>
          </a:xfrm>
          <a:prstGeom prst="rect">
            <a:avLst/>
          </a:prstGeom>
          <a:solidFill>
            <a:schemeClr val="accent6">
              <a:lumMod val="5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latin typeface="Comic Sans MS" pitchFamily="66" charset="0"/>
              </a:rPr>
              <a:t>Razmisli... Kakvu građu kljuna ima flamingo ako znaš da se on hrani filtrirajući čestice iz vode. Klikni na sličicu iznad za koju smatraš da prikazuje krađu kljuna  flaminga.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35" name="Picture 11" descr="C:\Users\MIS ENA\Desktop\flamingo-on-one-leg copy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449199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95800" y="2819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mreža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0" y="182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slamka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485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cedka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62800" y="4267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koplje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5" name="Left Arrow 14">
            <a:hlinkClick r:id="rId11" action="ppaction://hlinksldjump"/>
          </p:cNvPr>
          <p:cNvSpPr/>
          <p:nvPr/>
        </p:nvSpPr>
        <p:spPr>
          <a:xfrm flipV="1">
            <a:off x="2286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imgur.com/BqRxjy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20936">
            <a:off x="6441321" y="760621"/>
            <a:ext cx="2520718" cy="1518733"/>
          </a:xfrm>
          <a:prstGeom prst="rect">
            <a:avLst/>
          </a:prstGeom>
          <a:noFill/>
        </p:spPr>
      </p:pic>
      <p:pic>
        <p:nvPicPr>
          <p:cNvPr id="1028" name="Picture 4" descr="http://www.highgravitybrew.com/store/pc/catalog/ss-strainer-det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048000"/>
            <a:ext cx="2057400" cy="2057400"/>
          </a:xfrm>
          <a:prstGeom prst="rect">
            <a:avLst/>
          </a:prstGeom>
          <a:noFill/>
        </p:spPr>
      </p:pic>
      <p:pic>
        <p:nvPicPr>
          <p:cNvPr id="1029" name="Picture 5" descr="C:\Users\MIS ENA\Desktop\225489_ts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267200" y="381000"/>
            <a:ext cx="2438400" cy="2438400"/>
          </a:xfrm>
          <a:prstGeom prst="rect">
            <a:avLst/>
          </a:prstGeom>
          <a:noFill/>
        </p:spPr>
      </p:pic>
      <p:pic>
        <p:nvPicPr>
          <p:cNvPr id="1031" name="Picture 7" descr="http://img3.wikia.nocookie.net/__cb20120915052550/runescape/images/c/c4/Bronze_spear_detai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56628" flipH="1">
            <a:off x="5910690" y="3110635"/>
            <a:ext cx="2425453" cy="119090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209800" y="5562600"/>
            <a:ext cx="5486400" cy="1066800"/>
          </a:xfrm>
          <a:prstGeom prst="rect">
            <a:avLst/>
          </a:prstGeom>
          <a:solidFill>
            <a:schemeClr val="accent6">
              <a:lumMod val="5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latin typeface="Comic Sans MS" pitchFamily="66" charset="0"/>
            </a:endParaRPr>
          </a:p>
          <a:p>
            <a:pPr algn="ctr"/>
            <a:r>
              <a:rPr lang="sr-Latn-RS" dirty="0" smtClean="0">
                <a:latin typeface="Comic Sans MS" pitchFamily="66" charset="0"/>
              </a:rPr>
              <a:t>Vrati se nazad i pokušaj ponovo.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35" name="Picture 11" descr="C:\Users\MIS ENA\Desktop\flamingo-on-one-leg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449199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95800" y="2819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mreža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0" y="182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slamka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485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cedka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6" name="Left Arrow 15">
            <a:hlinkClick r:id="rId7" action="ppaction://hlinksldjump"/>
          </p:cNvPr>
          <p:cNvSpPr/>
          <p:nvPr/>
        </p:nvSpPr>
        <p:spPr>
          <a:xfrm flipV="1">
            <a:off x="2286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" name="Picture 5" descr="12456868161725760927raemi_Cross_Out.svg.med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19600" y="8382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886200" y="55727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sr-Latn-R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etačno!</a:t>
            </a:r>
            <a:endParaRPr lang="en-US" sz="2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2800" y="4267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koplje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imgur.com/BqRxjy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20936">
            <a:off x="6441321" y="760621"/>
            <a:ext cx="2520718" cy="1518733"/>
          </a:xfrm>
          <a:prstGeom prst="rect">
            <a:avLst/>
          </a:prstGeom>
          <a:noFill/>
        </p:spPr>
      </p:pic>
      <p:pic>
        <p:nvPicPr>
          <p:cNvPr id="1028" name="Picture 4" descr="http://www.highgravitybrew.com/store/pc/catalog/ss-strainer-det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048000"/>
            <a:ext cx="2057400" cy="2057400"/>
          </a:xfrm>
          <a:prstGeom prst="rect">
            <a:avLst/>
          </a:prstGeom>
          <a:noFill/>
        </p:spPr>
      </p:pic>
      <p:pic>
        <p:nvPicPr>
          <p:cNvPr id="1029" name="Picture 5" descr="C:\Users\MIS ENA\Desktop\225489_ts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267200" y="381000"/>
            <a:ext cx="2438400" cy="2438400"/>
          </a:xfrm>
          <a:prstGeom prst="rect">
            <a:avLst/>
          </a:prstGeom>
          <a:noFill/>
        </p:spPr>
      </p:pic>
      <p:pic>
        <p:nvPicPr>
          <p:cNvPr id="1031" name="Picture 7" descr="http://img3.wikia.nocookie.net/__cb20120915052550/runescape/images/c/c4/Bronze_spear_detai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56628" flipH="1">
            <a:off x="5910690" y="3110635"/>
            <a:ext cx="2425453" cy="119090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209800" y="5562600"/>
            <a:ext cx="5486400" cy="1066800"/>
          </a:xfrm>
          <a:prstGeom prst="rect">
            <a:avLst/>
          </a:prstGeom>
          <a:solidFill>
            <a:schemeClr val="accent6">
              <a:lumMod val="5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latin typeface="Comic Sans MS" pitchFamily="66" charset="0"/>
            </a:endParaRPr>
          </a:p>
          <a:p>
            <a:pPr algn="ctr"/>
            <a:r>
              <a:rPr lang="sr-Latn-RS" dirty="0" smtClean="0">
                <a:latin typeface="Comic Sans MS" pitchFamily="66" charset="0"/>
              </a:rPr>
              <a:t>Vrati se nazad i pokušaj ponovo.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35" name="Picture 11" descr="C:\Users\MIS ENA\Desktop\flamingo-on-one-leg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449199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95800" y="2819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mreža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0" y="182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slamka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485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cedka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6" name="Left Arrow 15">
            <a:hlinkClick r:id="rId7" action="ppaction://hlinksldjump"/>
          </p:cNvPr>
          <p:cNvSpPr/>
          <p:nvPr/>
        </p:nvSpPr>
        <p:spPr>
          <a:xfrm flipV="1">
            <a:off x="2286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" name="Picture 5" descr="12456868161725760927raemi_Cross_Out.svg.med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05600" y="762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962400" y="5638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sr-Latn-R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etačno!</a:t>
            </a:r>
            <a:endParaRPr lang="en-US" sz="2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2800" y="4267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koplje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imgur.com/BqRxjy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20936">
            <a:off x="6441321" y="760621"/>
            <a:ext cx="2520718" cy="1518733"/>
          </a:xfrm>
          <a:prstGeom prst="rect">
            <a:avLst/>
          </a:prstGeom>
          <a:noFill/>
        </p:spPr>
      </p:pic>
      <p:pic>
        <p:nvPicPr>
          <p:cNvPr id="1028" name="Picture 4" descr="http://www.highgravitybrew.com/store/pc/catalog/ss-strainer-det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048000"/>
            <a:ext cx="2057400" cy="2057400"/>
          </a:xfrm>
          <a:prstGeom prst="rect">
            <a:avLst/>
          </a:prstGeom>
          <a:noFill/>
        </p:spPr>
      </p:pic>
      <p:pic>
        <p:nvPicPr>
          <p:cNvPr id="1029" name="Picture 5" descr="C:\Users\MIS ENA\Desktop\225489_ts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267200" y="381000"/>
            <a:ext cx="2438400" cy="2438400"/>
          </a:xfrm>
          <a:prstGeom prst="rect">
            <a:avLst/>
          </a:prstGeom>
          <a:noFill/>
        </p:spPr>
      </p:pic>
      <p:pic>
        <p:nvPicPr>
          <p:cNvPr id="1031" name="Picture 7" descr="http://img3.wikia.nocookie.net/__cb20120915052550/runescape/images/c/c4/Bronze_spear_detai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56628" flipH="1">
            <a:off x="5910690" y="3110635"/>
            <a:ext cx="2425453" cy="119090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209800" y="5562600"/>
            <a:ext cx="5486400" cy="1066800"/>
          </a:xfrm>
          <a:prstGeom prst="rect">
            <a:avLst/>
          </a:prstGeom>
          <a:solidFill>
            <a:schemeClr val="accent6">
              <a:lumMod val="5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latin typeface="Comic Sans MS" pitchFamily="66" charset="0"/>
            </a:endParaRPr>
          </a:p>
          <a:p>
            <a:pPr algn="ctr"/>
            <a:r>
              <a:rPr lang="sr-Latn-RS" dirty="0" smtClean="0">
                <a:latin typeface="Comic Sans MS" pitchFamily="66" charset="0"/>
              </a:rPr>
              <a:t>Vrati se nazad i pokušaj ponovo.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35" name="Picture 11" descr="C:\Users\MIS ENA\Desktop\flamingo-on-one-leg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449199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95800" y="2819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mreža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0" y="182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slamka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485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cedka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2800" y="4267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koplje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6" name="Left Arrow 15">
            <a:hlinkClick r:id="rId7" action="ppaction://hlinksldjump"/>
          </p:cNvPr>
          <p:cNvSpPr/>
          <p:nvPr/>
        </p:nvSpPr>
        <p:spPr>
          <a:xfrm flipV="1">
            <a:off x="2286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" name="Picture 5" descr="12456868161725760927raemi_Cross_Out.svg.med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3048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962400" y="5638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sr-Latn-R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etačno!</a:t>
            </a:r>
            <a:endParaRPr lang="en-US" sz="2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imgur.com/BqRxjy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20936">
            <a:off x="6441321" y="760621"/>
            <a:ext cx="2520718" cy="1518733"/>
          </a:xfrm>
          <a:prstGeom prst="rect">
            <a:avLst/>
          </a:prstGeom>
          <a:noFill/>
        </p:spPr>
      </p:pic>
      <p:pic>
        <p:nvPicPr>
          <p:cNvPr id="1028" name="Picture 4" descr="http://www.highgravitybrew.com/store/pc/catalog/ss-strainer-det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048000"/>
            <a:ext cx="2057400" cy="2057400"/>
          </a:xfrm>
          <a:prstGeom prst="rect">
            <a:avLst/>
          </a:prstGeom>
          <a:noFill/>
        </p:spPr>
      </p:pic>
      <p:pic>
        <p:nvPicPr>
          <p:cNvPr id="1029" name="Picture 5" descr="C:\Users\MIS ENA\Desktop\225489_ts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267200" y="381000"/>
            <a:ext cx="2438400" cy="2438400"/>
          </a:xfrm>
          <a:prstGeom prst="rect">
            <a:avLst/>
          </a:prstGeom>
          <a:noFill/>
        </p:spPr>
      </p:pic>
      <p:pic>
        <p:nvPicPr>
          <p:cNvPr id="1031" name="Picture 7" descr="http://img3.wikia.nocookie.net/__cb20120915052550/runescape/images/c/c4/Bronze_spear_detai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56628" flipH="1">
            <a:off x="5910690" y="3110635"/>
            <a:ext cx="2425453" cy="1190904"/>
          </a:xfrm>
          <a:prstGeom prst="rect">
            <a:avLst/>
          </a:prstGeom>
          <a:noFill/>
        </p:spPr>
      </p:pic>
      <p:pic>
        <p:nvPicPr>
          <p:cNvPr id="1035" name="Picture 11" descr="C:\Users\MIS ENA\Desktop\flamingo-on-one-leg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449199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495800" y="2819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mreža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0" y="182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slamka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485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cedka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62800" y="4267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koplje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17" name="Picture 3" descr="1245686792938124914raemi_Check_mark.svg.med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3276600"/>
            <a:ext cx="1600200" cy="148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267200" y="3352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Tačno!</a:t>
            </a:r>
            <a:endParaRPr lang="en-US" sz="2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3600" y="64886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Vrati se na sadržaj</a:t>
            </a:r>
            <a:endParaRPr lang="en-US" b="1" dirty="0"/>
          </a:p>
        </p:txBody>
      </p:sp>
      <p:pic>
        <p:nvPicPr>
          <p:cNvPr id="20" name="Picture 2" descr="C:\Users\MIS ENA\Desktop\Captur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8001000" y="5999602"/>
            <a:ext cx="1143000" cy="858398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228600" y="5486400"/>
            <a:ext cx="5486400" cy="1066800"/>
          </a:xfrm>
          <a:prstGeom prst="rect">
            <a:avLst/>
          </a:prstGeom>
          <a:solidFill>
            <a:schemeClr val="accent6">
              <a:lumMod val="50000"/>
              <a:alpha val="8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latin typeface="Comic Sans MS" pitchFamily="66" charset="0"/>
              </a:rPr>
              <a:t>Kljun flaminga poput cedke izdvaja (filtrira) sitne organizme iz vode (plankton) koji mu služe kao hrana.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latin typeface="Comic Sans MS" pitchFamily="66" charset="0"/>
              </a:rPr>
              <a:t>Pregled gradiva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886200"/>
          </a:xfrm>
          <a:solidFill>
            <a:schemeClr val="accent6">
              <a:lumMod val="75000"/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000" dirty="0" err="1" smtClean="0">
                <a:latin typeface="Comic Sans MS" pitchFamily="66" charset="0"/>
              </a:rPr>
              <a:t>Ptice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su</a:t>
            </a:r>
            <a:r>
              <a:rPr lang="sr-Latn-R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klas</a:t>
            </a:r>
            <a:r>
              <a:rPr lang="sr-Latn-RS" sz="2000" dirty="0" smtClean="0">
                <a:latin typeface="Comic Sans MS" pitchFamily="66" charset="0"/>
              </a:rPr>
              <a:t>a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kopnenih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Comic Sans MS" pitchFamily="66" charset="0"/>
              </a:rPr>
              <a:t>kičmenjaka</a:t>
            </a:r>
            <a:r>
              <a:rPr lang="en-US" sz="2000" dirty="0" smtClean="0">
                <a:latin typeface="Comic Sans MS" pitchFamily="66" charset="0"/>
              </a:rPr>
              <a:t> (</a:t>
            </a:r>
            <a:r>
              <a:rPr lang="en-US" sz="2000" dirty="0" err="1" smtClean="0">
                <a:latin typeface="Comic Sans MS" pitchFamily="66" charset="0"/>
              </a:rPr>
              <a:t>tetrapoda</a:t>
            </a:r>
            <a:r>
              <a:rPr lang="en-US" sz="2000" dirty="0" smtClean="0">
                <a:latin typeface="Comic Sans MS" pitchFamily="66" charset="0"/>
              </a:rPr>
              <a:t>). </a:t>
            </a:r>
            <a:endParaRPr lang="sr-Latn-RS" sz="2000" dirty="0" smtClean="0">
              <a:latin typeface="Comic Sans MS" pitchFamily="66" charset="0"/>
            </a:endParaRPr>
          </a:p>
          <a:p>
            <a:r>
              <a:rPr lang="sr-Latn-RS" sz="2000" dirty="0" smtClean="0">
                <a:latin typeface="Comic Sans MS" pitchFamily="66" charset="0"/>
              </a:rPr>
              <a:t>Kao organe za kretanje imaju </a:t>
            </a:r>
            <a:r>
              <a:rPr lang="sr-Latn-RS" sz="2000" b="1" dirty="0" smtClean="0">
                <a:solidFill>
                  <a:srgbClr val="FFFF00"/>
                </a:solidFill>
                <a:latin typeface="Comic Sans MS" pitchFamily="66" charset="0"/>
              </a:rPr>
              <a:t>krila</a:t>
            </a:r>
            <a:r>
              <a:rPr lang="sr-Latn-RS" sz="2000" dirty="0" smtClean="0">
                <a:latin typeface="Comic Sans MS" pitchFamily="66" charset="0"/>
              </a:rPr>
              <a:t>-izmenjene prednje ekstremitete.</a:t>
            </a:r>
          </a:p>
          <a:p>
            <a:r>
              <a:rPr lang="sr-Latn-RS" sz="2000" dirty="0" smtClean="0">
                <a:latin typeface="Comic Sans MS" pitchFamily="66" charset="0"/>
              </a:rPr>
              <a:t>Većina ptica može da leti, ali postoje i neke ptice neletačice (kao što su na primer pingvin, noj, kivi, emu</a:t>
            </a:r>
            <a:r>
              <a:rPr lang="sr-Latn-RS" sz="2000" dirty="0" smtClean="0">
                <a:latin typeface="Comic Sans MS" pitchFamily="66" charset="0"/>
              </a:rPr>
              <a:t>)</a:t>
            </a:r>
            <a:r>
              <a:rPr lang="sr-Cyrl-RS" sz="2000" dirty="0" smtClean="0">
                <a:latin typeface="Comic Sans MS" pitchFamily="66" charset="0"/>
              </a:rPr>
              <a:t>.</a:t>
            </a:r>
            <a:endParaRPr lang="sr-Latn-RS" sz="2000" dirty="0" smtClean="0">
              <a:latin typeface="Comic Sans MS" pitchFamily="66" charset="0"/>
            </a:endParaRPr>
          </a:p>
          <a:p>
            <a:r>
              <a:rPr lang="sr-Latn-RS" sz="2000" dirty="0" smtClean="0">
                <a:latin typeface="Comic Sans MS" pitchFamily="66" charset="0"/>
              </a:rPr>
              <a:t>Kao telesni pokrivač imaju </a:t>
            </a:r>
            <a:r>
              <a:rPr lang="sr-Latn-RS" sz="2000" b="1" dirty="0" smtClean="0">
                <a:solidFill>
                  <a:srgbClr val="FFFF00"/>
                </a:solidFill>
                <a:latin typeface="Comic Sans MS" pitchFamily="66" charset="0"/>
              </a:rPr>
              <a:t>perje</a:t>
            </a:r>
            <a:r>
              <a:rPr lang="sr-Latn-RS" sz="20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r>
              <a:rPr lang="sr-Latn-RS" sz="2000" dirty="0" smtClean="0">
                <a:latin typeface="Comic Sans MS" pitchFamily="66" charset="0"/>
              </a:rPr>
              <a:t>Perje je rožna tvorevina kože koja ima više uloga, a neke od njih su i grejanje tela, privlačenje partnera, pomoć pri letenju ili kamuflaža.</a:t>
            </a:r>
          </a:p>
          <a:p>
            <a:r>
              <a:rPr lang="en-US" sz="2000" dirty="0" smtClean="0">
                <a:latin typeface="Comic Sans MS" pitchFamily="66" charset="0"/>
              </a:rPr>
              <a:t>U</a:t>
            </a:r>
            <a:r>
              <a:rPr lang="sr-Latn-RS" sz="2000" dirty="0" smtClean="0">
                <a:latin typeface="Comic Sans MS" pitchFamily="66" charset="0"/>
              </a:rPr>
              <a:t> procesu koji se naziva </a:t>
            </a:r>
            <a:r>
              <a:rPr lang="sr-Latn-RS" sz="2000" b="1" dirty="0" smtClean="0">
                <a:solidFill>
                  <a:srgbClr val="FFFF00"/>
                </a:solidFill>
                <a:latin typeface="Comic Sans MS" pitchFamily="66" charset="0"/>
              </a:rPr>
              <a:t>mitarenje</a:t>
            </a:r>
            <a:r>
              <a:rPr lang="sr-Latn-RS" sz="2000" dirty="0" smtClean="0">
                <a:latin typeface="Comic Sans MS" pitchFamily="66" charset="0"/>
              </a:rPr>
              <a:t> ptice menjaju perje.</a:t>
            </a:r>
          </a:p>
          <a:p>
            <a:r>
              <a:rPr lang="sr-Latn-RS" sz="2000" dirty="0" smtClean="0">
                <a:latin typeface="Comic Sans MS" pitchFamily="66" charset="0"/>
              </a:rPr>
              <a:t>Ptice su jedine životinje koje imaju perje.</a:t>
            </a:r>
          </a:p>
          <a:p>
            <a:endParaRPr lang="sr-Latn-RS" sz="2000" dirty="0" smtClean="0">
              <a:latin typeface="Comic Sans MS" pitchFamily="66" charset="0"/>
            </a:endParaRPr>
          </a:p>
        </p:txBody>
      </p:sp>
      <p:pic>
        <p:nvPicPr>
          <p:cNvPr id="5" name="Picture 2" descr="http://www.drawbridgepuppets.com/hummingbird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5257800"/>
            <a:ext cx="2057400" cy="132164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19200" y="61838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Vrati se na sadržaj</a:t>
            </a:r>
            <a:endParaRPr lang="en-US" b="1" dirty="0"/>
          </a:p>
        </p:txBody>
      </p:sp>
      <p:pic>
        <p:nvPicPr>
          <p:cNvPr id="10" name="Picture 2" descr="C:\Users\MIS ENA\Desktop\Captur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999602"/>
            <a:ext cx="1143000" cy="858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88 -0.11551 C -0.10694 -0.15625 -0.09427 -0.19838 -0.0875 -0.24074 C -0.08524 -0.25555 -0.08385 -0.27037 -0.08142 -0.28518 C -0.08038 -0.2912 -0.07951 -0.29745 -0.07847 -0.30347 C -0.07691 -0.32315 -0.075 -0.34259 -0.0724 -0.36203 C -0.07292 -0.38217 -0.06597 -0.40648 -0.07535 -0.42245 C -0.09115 -0.4493 -0.07812 -0.42569 -0.09045 -0.43865 C -0.1033 -0.45208 -0.12257 -0.47986 -0.13906 -0.4831 C -0.14965 -0.48518 -0.16024 -0.4875 -0.17083 -0.48912 C -0.1875 -0.48773 -0.20417 -0.48703 -0.22083 -0.48518 C -0.23611 -0.48356 -0.24601 -0.45764 -0.25573 -0.44467 C -0.25747 -0.43703 -0.25955 -0.42986 -0.26181 -0.42245 C -0.26545 -0.39074 -0.2658 -0.39328 -0.26024 -0.33981 C -0.25972 -0.33495 -0.24983 -0.31435 -0.24809 -0.30949 C -0.2401 -0.28657 -0.23368 -0.26157 -0.2224 -0.24074 C -0.21389 -0.225 -0.20382 -0.21157 -0.19514 -0.19629 C -0.1908 -0.18842 -0.18889 -0.17986 -0.18455 -0.17199 C -0.17535 -0.12407 -0.19774 -0.11365 -0.2224 -0.07916 C -0.24878 -0.04236 -0.28247 -0.02569 -0.31927 -0.0206 C -0.32587 -0.02129 -0.33264 -0.02014 -0.33906 -0.02245 C -0.34253 -0.02361 -0.34479 -0.02847 -0.34809 -0.03055 C -0.35694 -0.03611 -0.36753 -0.04051 -0.37691 -0.04467 C -0.38524 -0.05347 -0.39549 -0.06065 -0.4026 -0.07106 C -0.40937 -0.08078 -0.41198 -0.09074 -0.41788 -0.10139 C -0.42066 -0.10648 -0.42448 -0.11018 -0.42691 -0.11551 C -0.44635 -0.15902 -0.45365 -0.20625 -0.46632 -0.25277 C -0.4684 -0.27801 -0.47222 -0.30231 -0.47378 -0.32754 C -0.47274 -0.34699 -0.47257 -0.36666 -0.47083 -0.38611 C -0.46979 -0.39884 -0.46146 -0.41203 -0.45712 -0.42245 C -0.4533 -0.43171 -0.45 -0.44143 -0.44653 -0.45092 C -0.4434 -0.45949 -0.43802 -0.46666 -0.43455 -0.475 C -0.43281 -0.47893 -0.43194 -0.48356 -0.42986 -0.48727 C -0.4283 -0.48981 -0.42552 -0.49074 -0.42378 -0.49328 C -0.41892 -0.50023 -0.41441 -0.50764 -0.41024 -0.51551 C -0.40365 -0.52824 -0.38663 -0.56666 -0.37535 -0.57407 C -0.36337 -0.58194 -0.3526 -0.59236 -0.34045 -0.60023 C -0.3342 -0.60902 -0.32483 -0.61389 -0.31632 -0.61852 C -0.3066 -0.63148 -0.29323 -0.63958 -0.28142 -0.64884 C -0.27569 -0.65902 -0.27066 -0.66435 -0.26181 -0.66898 C -0.2592 -0.67176 -0.25694 -0.67477 -0.25417 -0.67708 C -0.25139 -0.6794 -0.24792 -0.68055 -0.24514 -0.6831 C -0.23576 -0.6919 -0.23264 -0.69815 -0.22083 -0.70347 C -0.21337 -0.71319 -0.20486 -0.71736 -0.19514 -0.72152 C -0.17396 -0.73055 -0.15226 -0.73819 -0.13142 -0.74791 C -0.12882 -0.74722 -0.12587 -0.74768 -0.12378 -0.74583 C -0.12274 -0.7449 -0.12118 -0.72916 -0.12083 -0.72754 C -0.11875 -0.71527 -0.11233 -0.70046 -0.10573 -0.6912 C -0.10156 -0.675 -0.09253 -0.6625 -0.08142 -0.65486 C -0.07222 -0.65648 -0.06198 -0.65463 -0.05417 -0.66088 C -0.04931 -0.66481 -0.04913 -0.67407 -0.04514 -0.67916 C -0.04375 -0.68078 -0.04045 -0.6831 -0.04045 -0.6831 " pathEditMode="relative" ptsTypes="ffffffffffffffffffffffffffffffffffffffffffffffffffA">
                                      <p:cBhvr>
                                        <p:cTn id="8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ctr"/>
            <a:r>
              <a:rPr lang="sr-Latn-RS" b="1" dirty="0" smtClean="0">
                <a:solidFill>
                  <a:schemeClr val="tx1"/>
                </a:solidFill>
                <a:latin typeface="Comic Sans MS" pitchFamily="66" charset="0"/>
              </a:rPr>
              <a:t>Interaktivno ponavljanje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" name="Picture 2" descr="http://www.drawbridgepuppets.com/hummingbird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5800" y="4800600"/>
            <a:ext cx="2057400" cy="1321640"/>
          </a:xfrm>
          <a:prstGeom prst="rect">
            <a:avLst/>
          </a:prstGeom>
          <a:noFill/>
        </p:spPr>
      </p:pic>
      <p:pic>
        <p:nvPicPr>
          <p:cNvPr id="5" name="Picture 1" descr="C:\Users\MIS ENA\Desktop\akcija cepovi u Somboru\pencil-sketch-callou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50699">
            <a:off x="148974" y="1012074"/>
            <a:ext cx="4955180" cy="42919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rot="21268498">
            <a:off x="832697" y="1697151"/>
            <a:ext cx="3371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 pitchFamily="34" charset="0"/>
              </a:rPr>
              <a:t>Pripremi se za završni test!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104450" name="Picture 2" descr="http://web.scott.k12.va.us/awettack/Animated%20Pictures/animated%20book%20turning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24846">
            <a:off x="2415925" y="1916441"/>
            <a:ext cx="5922531" cy="43683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21268498">
            <a:off x="917786" y="1834477"/>
            <a:ext cx="33712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 pitchFamily="34" charset="0"/>
              </a:rPr>
              <a:t>Pokreni ponavljanje klikom na knjigu.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9" name="Picture 2" descr="http://www.drawbridgepuppets.com/hummingbird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114800"/>
            <a:ext cx="2057400" cy="1321640"/>
          </a:xfrm>
          <a:prstGeom prst="rect">
            <a:avLst/>
          </a:prstGeom>
          <a:noFill/>
        </p:spPr>
      </p:pic>
      <p:pic>
        <p:nvPicPr>
          <p:cNvPr id="10" name="Picture 2" descr="C:\Users\MIS ENA\Desktop\Capture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867400"/>
            <a:ext cx="1319034" cy="9906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524000" y="64886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Vrati se na sadržaj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76 -0.11181 C 0.11163 -0.17662 0.10503 -0.23218 0.12413 -0.28959 C 0.13229 -0.34468 0.14878 -0.39422 0.17257 -0.44074 C 0.1842 -0.46343 0.19705 -0.48542 0.2158 -0.49861 C 0.23924 -0.51505 0.26823 -0.52269 0.2941 -0.52732 C 0.31128 -0.52639 0.32778 -0.5338 0.3408 -0.51852 C 0.34497 -0.51366 0.34878 -0.50834 0.35243 -0.50301 C 0.35677 -0.49676 0.36424 -0.48287 0.36424 -0.48287 C 0.36771 -0.46875 0.36302 -0.48426 0.37083 -0.46968 C 0.37604 -0.45996 0.38021 -0.44908 0.3842 -0.43843 C 0.3875 -0.42963 0.39028 -0.42037 0.3941 -0.41181 C 0.3974 -0.4044 0.40122 -0.39723 0.40417 -0.38959 C 0.41163 -0.36968 0.41007 -0.37014 0.4191 -0.35625 C 0.42656 -0.34491 0.43281 -0.33264 0.44253 -0.32524 C 0.44722 -0.32176 0.45747 -0.31621 0.45747 -0.31621 C 0.48438 -0.31922 0.47274 -0.31227 0.49253 -0.33843 C 0.49531 -0.34213 0.49809 -0.34584 0.50087 -0.34954 C 0.50469 -0.35486 0.5125 -0.36528 0.5125 -0.36528 C 0.52552 -0.40463 0.53906 -0.44074 0.54757 -0.48287 C 0.55139 -0.50209 0.55278 -0.52199 0.55747 -0.54074 C 0.56267 -0.56111 0.57118 -0.5801 0.57587 -0.6007 C 0.58177 -0.62662 0.58889 -0.6463 0.59913 -0.66968 C 0.60052 -0.67269 0.62622 -0.70301 0.61076 -0.68959 C 0.60851 -0.69028 0.60538 -0.68936 0.60417 -0.6919 C 0.60069 -0.69977 0.61059 -0.70834 0.6158 -0.71412 C 0.62222 -0.7213 0.6283 -0.72894 0.63576 -0.73403 C 0.66528 -0.75417 0.67535 -0.75047 0.7092 -0.75417 C 0.72483 -0.74746 0.74149 -0.74445 0.7559 -0.73403 C 0.81632 -0.69098 0.86181 -0.60556 0.89583 -0.52732 C 0.90226 -0.5125 0.90642 -0.49584 0.9125 -0.48079 C 0.91753 -0.46852 0.92483 -0.45787 0.92917 -0.44514 C 0.93299 -0.43403 0.94028 -0.37778 0.95087 -0.36528 " pathEditMode="relative" ptsTypes="fffffffffffffffffffffffffffffffA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000"/>
                            </p:stCondLst>
                            <p:childTnLst>
                              <p:par>
                                <p:cTn id="9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8" grpId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AutoShape 18" descr="Green Puzzle Piece Clip Art"/>
          <p:cNvSpPr>
            <a:spLocks noChangeAspect="1" noChangeArrowheads="1"/>
          </p:cNvSpPr>
          <p:nvPr/>
        </p:nvSpPr>
        <p:spPr bwMode="auto">
          <a:xfrm>
            <a:off x="43901" y="-22930"/>
            <a:ext cx="86011" cy="48381"/>
          </a:xfrm>
          <a:prstGeom prst="rect">
            <a:avLst/>
          </a:prstGeom>
          <a:noFill/>
        </p:spPr>
        <p:txBody>
          <a:bodyPr vert="horz" wrap="square" lIns="19349" tIns="9674" rIns="19349" bIns="96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21246508">
            <a:off x="2769134" y="158364"/>
            <a:ext cx="3119905" cy="665868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4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nap ITC" pitchFamily="82" charset="0"/>
              </a:rPr>
              <a:t>Najveća</a:t>
            </a:r>
            <a:endParaRPr lang="en-US" sz="4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nap ITC" pitchFamily="8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0205845">
            <a:off x="384156" y="3275511"/>
            <a:ext cx="3119905" cy="667663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4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nap ITC" pitchFamily="82" charset="0"/>
              </a:rPr>
              <a:t>ptica</a:t>
            </a:r>
            <a:endParaRPr lang="en-US" sz="4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nap ITC" pitchFamily="8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982260">
            <a:off x="5998068" y="1899383"/>
            <a:ext cx="3119905" cy="560186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35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nap ITC" pitchFamily="82" charset="0"/>
              </a:rPr>
              <a:t>na svetu</a:t>
            </a:r>
            <a:endParaRPr lang="en-US" sz="35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nap ITC" pitchFamily="8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7619" y="3541889"/>
            <a:ext cx="3999492" cy="560186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35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nap ITC" pitchFamily="82" charset="0"/>
              </a:rPr>
              <a:t>je?</a:t>
            </a:r>
            <a:endParaRPr lang="en-US" sz="35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nap ITC" pitchFamily="82" charset="0"/>
            </a:endParaRPr>
          </a:p>
        </p:txBody>
      </p:sp>
      <p:pic>
        <p:nvPicPr>
          <p:cNvPr id="2050" name="Picture 2" descr="http://4vector.com/i/free-vector-bird-of-peace-clip-art_127921_bird-of-peace-clip-art/Bird_Of_Peace_clip_art_high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84366" flipH="1">
            <a:off x="-235270" y="5931905"/>
            <a:ext cx="1179632" cy="926011"/>
          </a:xfrm>
          <a:prstGeom prst="rect">
            <a:avLst/>
          </a:prstGeom>
          <a:noFill/>
        </p:spPr>
      </p:pic>
      <p:pic>
        <p:nvPicPr>
          <p:cNvPr id="2051" name="Picture 3" descr="C:\Users\Home\Desktop\TN_crca_parr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7143" y="1703413"/>
            <a:ext cx="1509889" cy="1598706"/>
          </a:xfrm>
          <a:prstGeom prst="rect">
            <a:avLst/>
          </a:prstGeom>
          <a:noFill/>
        </p:spPr>
      </p:pic>
      <p:pic>
        <p:nvPicPr>
          <p:cNvPr id="2053" name="Picture 5" descr="http://www.clipartlord.com/wp-content/uploads/2013/02/ostrich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87222"/>
            <a:ext cx="1306286" cy="2172251"/>
          </a:xfrm>
          <a:prstGeom prst="rect">
            <a:avLst/>
          </a:prstGeom>
          <a:noFill/>
        </p:spPr>
      </p:pic>
      <p:pic>
        <p:nvPicPr>
          <p:cNvPr id="2054" name="Picture 6" descr="C:\Users\Home\Desktop\k27397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35554" flipH="1">
            <a:off x="-102251" y="46676"/>
            <a:ext cx="1371185" cy="1032422"/>
          </a:xfrm>
          <a:prstGeom prst="rect">
            <a:avLst/>
          </a:prstGeom>
          <a:noFill/>
        </p:spPr>
      </p:pic>
      <p:pic>
        <p:nvPicPr>
          <p:cNvPr id="2055" name="Picture 7" descr="C:\Users\Home\Desktop\clip-art-eagle-67178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776967" y="5202968"/>
            <a:ext cx="1367033" cy="1655032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 rot="18896800">
            <a:off x="862681" y="99600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 smtClean="0"/>
              <a:t>Ptice su kopnene životinje. Rasprostranjene su svuda u svetu.</a:t>
            </a:r>
            <a:endParaRPr lang="en-US" sz="1400" dirty="0"/>
          </a:p>
        </p:txBody>
      </p:sp>
      <p:pic>
        <p:nvPicPr>
          <p:cNvPr id="39" name="Picture 2" descr="http://www.clker.com/cliparts/r/q/2/R/c/m/orange-puzzle-piece-h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845754">
            <a:off x="759938" y="136293"/>
            <a:ext cx="2526162" cy="2552664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 rot="19532319">
            <a:off x="793911" y="1017445"/>
            <a:ext cx="2527619" cy="896700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900" b="1" dirty="0" smtClean="0"/>
              <a:t>Životni prostor </a:t>
            </a:r>
          </a:p>
          <a:p>
            <a:pPr algn="ctr"/>
            <a:r>
              <a:rPr lang="sr-Latn-RS" sz="1900" b="1" dirty="0" smtClean="0"/>
              <a:t>(stanište)</a:t>
            </a:r>
          </a:p>
          <a:p>
            <a:pPr algn="ctr"/>
            <a:r>
              <a:rPr lang="sr-Latn-RS" sz="1900" b="1" dirty="0" smtClean="0"/>
              <a:t>ptica</a:t>
            </a:r>
            <a:endParaRPr lang="en-US" sz="1900" b="1" dirty="0"/>
          </a:p>
        </p:txBody>
      </p:sp>
      <p:sp>
        <p:nvSpPr>
          <p:cNvPr id="41" name="TextBox 40"/>
          <p:cNvSpPr txBox="1"/>
          <p:nvPr/>
        </p:nvSpPr>
        <p:spPr>
          <a:xfrm rot="18897743">
            <a:off x="2615746" y="1519276"/>
            <a:ext cx="205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 smtClean="0"/>
              <a:t>Ptice dišu </a:t>
            </a:r>
          </a:p>
          <a:p>
            <a:pPr algn="ctr"/>
            <a:r>
              <a:rPr lang="sr-Latn-RS" sz="1400" dirty="0" smtClean="0"/>
              <a:t>pomoću pluća, </a:t>
            </a:r>
          </a:p>
          <a:p>
            <a:pPr algn="ctr"/>
            <a:r>
              <a:rPr lang="sr-Latn-RS" sz="1400" dirty="0" smtClean="0"/>
              <a:t>koja imaju </a:t>
            </a:r>
          </a:p>
          <a:p>
            <a:pPr algn="ctr"/>
            <a:r>
              <a:rPr lang="sr-Latn-RS" sz="1400" dirty="0" smtClean="0"/>
              <a:t>proširenja </a:t>
            </a:r>
          </a:p>
          <a:p>
            <a:pPr algn="ctr"/>
            <a:r>
              <a:rPr lang="sr-Latn-RS" sz="1400" dirty="0" smtClean="0"/>
              <a:t>vazdušne </a:t>
            </a:r>
          </a:p>
          <a:p>
            <a:pPr algn="ctr"/>
            <a:r>
              <a:rPr lang="sr-Latn-RS" sz="1400" dirty="0" smtClean="0"/>
              <a:t>kese.</a:t>
            </a:r>
            <a:endParaRPr lang="en-US" sz="1400" dirty="0"/>
          </a:p>
        </p:txBody>
      </p:sp>
      <p:pic>
        <p:nvPicPr>
          <p:cNvPr id="50" name="Picture 8" descr="Pink Puzzle Piece Clip Ar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938837">
            <a:off x="2257819" y="918765"/>
            <a:ext cx="2572834" cy="2518701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 rot="19918761">
            <a:off x="2292393" y="1893066"/>
            <a:ext cx="2527619" cy="604312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900" b="1" dirty="0" smtClean="0"/>
              <a:t>Organi za disanje</a:t>
            </a:r>
          </a:p>
          <a:p>
            <a:pPr algn="ctr"/>
            <a:r>
              <a:rPr lang="sr-Latn-RS" sz="1900" b="1" dirty="0" smtClean="0"/>
              <a:t> kod ptica</a:t>
            </a:r>
            <a:endParaRPr lang="en-US" sz="1900" b="1" dirty="0"/>
          </a:p>
        </p:txBody>
      </p:sp>
      <p:sp>
        <p:nvSpPr>
          <p:cNvPr id="52" name="TextBox 51"/>
          <p:cNvSpPr txBox="1"/>
          <p:nvPr/>
        </p:nvSpPr>
        <p:spPr>
          <a:xfrm rot="656458">
            <a:off x="5782780" y="489149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</a:t>
            </a:r>
            <a:r>
              <a:rPr lang="sr-Latn-RS" sz="1200" dirty="0" smtClean="0"/>
              <a:t>rce ptica ima 4 dela (2 pretkomore  i 2 komore)</a:t>
            </a:r>
            <a:endParaRPr lang="en-US" sz="1200" dirty="0"/>
          </a:p>
        </p:txBody>
      </p:sp>
      <p:pic>
        <p:nvPicPr>
          <p:cNvPr id="53" name="Picture 12" descr="Blue Jigsaw Piece Clip Ar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986440">
            <a:off x="5722054" y="164243"/>
            <a:ext cx="1387021" cy="1801414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 rot="20610933">
            <a:off x="5264334" y="766040"/>
            <a:ext cx="2527619" cy="542757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700" b="1" dirty="0" smtClean="0">
                <a:solidFill>
                  <a:srgbClr val="FFC000"/>
                </a:solidFill>
              </a:rPr>
              <a:t>Građa srca </a:t>
            </a:r>
          </a:p>
          <a:p>
            <a:pPr algn="ctr"/>
            <a:r>
              <a:rPr lang="sr-Latn-RS" sz="1700" b="1" dirty="0" smtClean="0">
                <a:solidFill>
                  <a:srgbClr val="FFC000"/>
                </a:solidFill>
              </a:rPr>
              <a:t>ptica</a:t>
            </a:r>
            <a:endParaRPr lang="en-US" sz="1900" b="1" dirty="0">
              <a:solidFill>
                <a:srgbClr val="FFC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 rot="491630">
            <a:off x="7514016" y="845111"/>
            <a:ext cx="121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 smtClean="0"/>
              <a:t>Preko kože nalazi se perje.</a:t>
            </a:r>
            <a:endParaRPr lang="en-US" sz="1400" dirty="0"/>
          </a:p>
        </p:txBody>
      </p:sp>
      <p:pic>
        <p:nvPicPr>
          <p:cNvPr id="56" name="Picture 16" descr="Purple Puzzle Piece Clip Ar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61987">
            <a:off x="6931132" y="412168"/>
            <a:ext cx="2098104" cy="1582204"/>
          </a:xfrm>
          <a:prstGeom prst="rect">
            <a:avLst/>
          </a:prstGeom>
          <a:noFill/>
        </p:spPr>
      </p:pic>
      <p:sp>
        <p:nvSpPr>
          <p:cNvPr id="57" name="TextBox 56"/>
          <p:cNvSpPr txBox="1"/>
          <p:nvPr/>
        </p:nvSpPr>
        <p:spPr>
          <a:xfrm rot="1129646">
            <a:off x="6670465" y="783995"/>
            <a:ext cx="2527619" cy="758201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FFC000"/>
                </a:solidFill>
              </a:rPr>
              <a:t>Telesni</a:t>
            </a:r>
            <a:r>
              <a:rPr lang="en-US" sz="1600" b="1" dirty="0" smtClean="0">
                <a:solidFill>
                  <a:srgbClr val="FFC000"/>
                </a:solidFill>
              </a:rPr>
              <a:t> </a:t>
            </a:r>
            <a:endParaRPr lang="sr-Latn-RS" sz="1600" b="1" dirty="0" smtClean="0">
              <a:solidFill>
                <a:srgbClr val="FFC000"/>
              </a:solidFill>
            </a:endParaRPr>
          </a:p>
          <a:p>
            <a:pPr algn="ctr"/>
            <a:r>
              <a:rPr lang="en-US" sz="1600" b="1" dirty="0" err="1" smtClean="0">
                <a:solidFill>
                  <a:srgbClr val="FFC000"/>
                </a:solidFill>
              </a:rPr>
              <a:t>Pokriva</a:t>
            </a:r>
            <a:r>
              <a:rPr lang="sr-Latn-RS" sz="1600" b="1" dirty="0" smtClean="0">
                <a:solidFill>
                  <a:srgbClr val="FFC000"/>
                </a:solidFill>
              </a:rPr>
              <a:t>č</a:t>
            </a:r>
          </a:p>
          <a:p>
            <a:pPr algn="ctr"/>
            <a:r>
              <a:rPr lang="sr-Latn-RS" sz="1600" b="1" dirty="0" smtClean="0">
                <a:solidFill>
                  <a:srgbClr val="FFC000"/>
                </a:solidFill>
              </a:rPr>
              <a:t>ptica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 rot="1478625">
            <a:off x="6642172" y="3095580"/>
            <a:ext cx="17273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 smtClean="0"/>
              <a:t>Temperatura tela je stalna, ne zavisi od spoljašnje sredine.</a:t>
            </a:r>
            <a:endParaRPr lang="en-US" sz="1400" dirty="0"/>
          </a:p>
        </p:txBody>
      </p:sp>
      <p:pic>
        <p:nvPicPr>
          <p:cNvPr id="63" name="Picture 10" descr="Pink Puzzle Piece Clip Ar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493442">
            <a:off x="6310745" y="2646987"/>
            <a:ext cx="2501360" cy="2129151"/>
          </a:xfrm>
          <a:prstGeom prst="rect">
            <a:avLst/>
          </a:prstGeom>
          <a:noFill/>
        </p:spPr>
      </p:pic>
      <p:sp>
        <p:nvSpPr>
          <p:cNvPr id="64" name="TextBox 63"/>
          <p:cNvSpPr txBox="1"/>
          <p:nvPr/>
        </p:nvSpPr>
        <p:spPr>
          <a:xfrm rot="20514667">
            <a:off x="6178119" y="3154042"/>
            <a:ext cx="2527619" cy="896700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900" b="1" dirty="0" smtClean="0"/>
              <a:t>Telesna </a:t>
            </a:r>
          </a:p>
          <a:p>
            <a:pPr algn="ctr"/>
            <a:r>
              <a:rPr lang="sr-Latn-RS" sz="1900" b="1" dirty="0" smtClean="0"/>
              <a:t>temperatura </a:t>
            </a:r>
          </a:p>
          <a:p>
            <a:pPr algn="ctr"/>
            <a:r>
              <a:rPr lang="sr-Latn-RS" sz="1900" b="1" dirty="0" smtClean="0"/>
              <a:t>kod ptica</a:t>
            </a:r>
            <a:endParaRPr lang="en-US" sz="1900" b="1" dirty="0"/>
          </a:p>
        </p:txBody>
      </p:sp>
      <p:sp>
        <p:nvSpPr>
          <p:cNvPr id="65" name="TextBox 64"/>
          <p:cNvSpPr txBox="1"/>
          <p:nvPr/>
        </p:nvSpPr>
        <p:spPr>
          <a:xfrm rot="2882340">
            <a:off x="2726176" y="4378873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/>
              <a:t>Prednji ekstremiteti preobraženi su u krila.</a:t>
            </a:r>
            <a:endParaRPr lang="en-US" sz="1600" dirty="0"/>
          </a:p>
        </p:txBody>
      </p:sp>
      <p:pic>
        <p:nvPicPr>
          <p:cNvPr id="66" name="Picture 20" descr="Green Puzzle Piece Clip Ar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0742417">
            <a:off x="2425266" y="3396681"/>
            <a:ext cx="2669960" cy="3063375"/>
          </a:xfrm>
          <a:prstGeom prst="rect">
            <a:avLst/>
          </a:prstGeom>
          <a:noFill/>
        </p:spPr>
      </p:pic>
      <p:sp>
        <p:nvSpPr>
          <p:cNvPr id="67" name="TextBox 66"/>
          <p:cNvSpPr txBox="1"/>
          <p:nvPr/>
        </p:nvSpPr>
        <p:spPr>
          <a:xfrm rot="1752253">
            <a:off x="2325138" y="4450522"/>
            <a:ext cx="2527619" cy="1189088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en-US" sz="1900" b="1" dirty="0" smtClean="0"/>
              <a:t>E</a:t>
            </a:r>
            <a:r>
              <a:rPr lang="sr-Latn-RS" sz="1900" b="1" dirty="0" smtClean="0"/>
              <a:t>kstremiteti </a:t>
            </a:r>
          </a:p>
          <a:p>
            <a:pPr algn="ctr"/>
            <a:r>
              <a:rPr lang="sr-Latn-RS" sz="1900" b="1" dirty="0" smtClean="0"/>
              <a:t>za kretanje kod ptica </a:t>
            </a:r>
          </a:p>
          <a:p>
            <a:pPr algn="ctr"/>
            <a:r>
              <a:rPr lang="sr-Latn-RS" sz="1900" b="1" dirty="0" smtClean="0"/>
              <a:t>(udovi)</a:t>
            </a:r>
          </a:p>
          <a:p>
            <a:pPr algn="ctr"/>
            <a:endParaRPr lang="en-US" sz="19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914400" y="4800600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 smtClean="0"/>
              <a:t>Ptice se razmnožavaju polno, i imaju amniotsko jaje.</a:t>
            </a:r>
            <a:endParaRPr lang="en-US" sz="1400" dirty="0"/>
          </a:p>
        </p:txBody>
      </p:sp>
      <p:pic>
        <p:nvPicPr>
          <p:cNvPr id="69" name="Picture 22" descr="Yellow Puzzle Piece Clip Ar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4544244">
            <a:off x="531274" y="4033705"/>
            <a:ext cx="2209168" cy="2814193"/>
          </a:xfrm>
          <a:prstGeom prst="rect">
            <a:avLst/>
          </a:prstGeom>
          <a:noFill/>
        </p:spPr>
      </p:pic>
      <p:sp>
        <p:nvSpPr>
          <p:cNvPr id="70" name="TextBox 69"/>
          <p:cNvSpPr txBox="1"/>
          <p:nvPr/>
        </p:nvSpPr>
        <p:spPr>
          <a:xfrm rot="20642858">
            <a:off x="405536" y="4944756"/>
            <a:ext cx="2527619" cy="758201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600" b="1" dirty="0" smtClean="0">
                <a:solidFill>
                  <a:schemeClr val="bg1"/>
                </a:solidFill>
              </a:rPr>
              <a:t>Način </a:t>
            </a:r>
          </a:p>
          <a:p>
            <a:pPr algn="ctr"/>
            <a:r>
              <a:rPr lang="sr-Latn-RS" sz="1600" b="1" dirty="0" smtClean="0">
                <a:solidFill>
                  <a:schemeClr val="bg1"/>
                </a:solidFill>
              </a:rPr>
              <a:t>razmnožavanja </a:t>
            </a:r>
          </a:p>
          <a:p>
            <a:pPr algn="ctr"/>
            <a:r>
              <a:rPr lang="sr-Latn-RS" sz="1600" b="1" dirty="0" smtClean="0">
                <a:solidFill>
                  <a:schemeClr val="bg1"/>
                </a:solidFill>
              </a:rPr>
              <a:t>ptica</a:t>
            </a:r>
            <a:r>
              <a:rPr lang="en-US" sz="1600" b="1" dirty="0" smtClean="0">
                <a:solidFill>
                  <a:schemeClr val="bg1"/>
                </a:solidFill>
              </a:rPr>
              <a:t> (</a:t>
            </a:r>
            <a:r>
              <a:rPr lang="sr-Latn-RS" sz="1600" b="1" dirty="0" smtClean="0">
                <a:solidFill>
                  <a:schemeClr val="bg1"/>
                </a:solidFill>
              </a:rPr>
              <a:t>građa jaja</a:t>
            </a:r>
            <a:r>
              <a:rPr lang="en-US" sz="1600" b="1" dirty="0" smtClean="0">
                <a:solidFill>
                  <a:schemeClr val="bg1"/>
                </a:solidFill>
              </a:rPr>
              <a:t>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715000" y="46482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 smtClean="0"/>
              <a:t>Noj. Visok</a:t>
            </a:r>
          </a:p>
          <a:p>
            <a:pPr algn="ctr"/>
            <a:r>
              <a:rPr lang="sr-Latn-RS" sz="1600" dirty="0" smtClean="0"/>
              <a:t> je preko </a:t>
            </a:r>
          </a:p>
          <a:p>
            <a:pPr algn="ctr"/>
            <a:r>
              <a:rPr lang="sr-Latn-RS" sz="1600" dirty="0" smtClean="0"/>
              <a:t>2.5 metra.</a:t>
            </a:r>
            <a:endParaRPr lang="en-US" sz="1600" dirty="0"/>
          </a:p>
        </p:txBody>
      </p:sp>
      <p:pic>
        <p:nvPicPr>
          <p:cNvPr id="74" name="Picture 14" descr="Orange Puzzle Piece Clip Art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2347617">
            <a:off x="5561440" y="3948463"/>
            <a:ext cx="2420956" cy="2507748"/>
          </a:xfrm>
          <a:prstGeom prst="rect">
            <a:avLst/>
          </a:prstGeom>
          <a:noFill/>
        </p:spPr>
      </p:pic>
      <p:sp>
        <p:nvSpPr>
          <p:cNvPr id="75" name="TextBox 74"/>
          <p:cNvSpPr txBox="1"/>
          <p:nvPr/>
        </p:nvSpPr>
        <p:spPr>
          <a:xfrm rot="19532319">
            <a:off x="5442111" y="4791454"/>
            <a:ext cx="2527619" cy="896700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/>
          <a:p>
            <a:pPr algn="ctr"/>
            <a:r>
              <a:rPr lang="sr-Latn-RS" sz="1900" b="1" dirty="0" smtClean="0"/>
              <a:t>Odgovor </a:t>
            </a:r>
          </a:p>
          <a:p>
            <a:pPr algn="ctr"/>
            <a:r>
              <a:rPr lang="sr-Latn-RS" sz="1900" b="1" dirty="0" smtClean="0"/>
              <a:t>na  tajno </a:t>
            </a:r>
          </a:p>
          <a:p>
            <a:pPr algn="ctr"/>
            <a:r>
              <a:rPr lang="sr-Latn-RS" sz="1900" b="1" dirty="0" smtClean="0"/>
              <a:t>pitanje</a:t>
            </a:r>
            <a:endParaRPr lang="en-US" sz="1900" b="1" dirty="0"/>
          </a:p>
        </p:txBody>
      </p:sp>
      <p:sp>
        <p:nvSpPr>
          <p:cNvPr id="76" name="Rectangle 75"/>
          <p:cNvSpPr/>
          <p:nvPr/>
        </p:nvSpPr>
        <p:spPr>
          <a:xfrm>
            <a:off x="0" y="1524000"/>
            <a:ext cx="9144000" cy="4191000"/>
          </a:xfrm>
          <a:prstGeom prst="rect">
            <a:avLst/>
          </a:prstGeom>
          <a:solidFill>
            <a:schemeClr val="accent1">
              <a:lumMod val="20000"/>
              <a:lumOff val="80000"/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2" descr="http://www.drawbridgepuppets.com/hummingbird.gif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67200" y="4114800"/>
            <a:ext cx="2057400" cy="1321640"/>
          </a:xfrm>
          <a:prstGeom prst="rect">
            <a:avLst/>
          </a:prstGeom>
          <a:noFill/>
        </p:spPr>
      </p:pic>
      <p:pic>
        <p:nvPicPr>
          <p:cNvPr id="78" name="Picture 1" descr="C:\Users\MIS ENA\Desktop\akcija cepovi u Somboru\pencil-sketch-callout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219200" y="1600200"/>
            <a:ext cx="3886200" cy="3366047"/>
          </a:xfrm>
          <a:prstGeom prst="rect">
            <a:avLst/>
          </a:prstGeom>
          <a:noFill/>
        </p:spPr>
      </p:pic>
      <p:sp>
        <p:nvSpPr>
          <p:cNvPr id="79" name="TextBox 78"/>
          <p:cNvSpPr txBox="1"/>
          <p:nvPr/>
        </p:nvSpPr>
        <p:spPr>
          <a:xfrm rot="21324448">
            <a:off x="1971649" y="2143967"/>
            <a:ext cx="2232653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Latn-RS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Na puzlama se nalaze pitanja. Kada klikneš na pitanje, otvoriće ti se odgovor! </a:t>
            </a:r>
            <a:endParaRPr lang="en-US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43" name="Left Arrow 42">
            <a:hlinkClick r:id="rId18" action="ppaction://hlinksldjump"/>
          </p:cNvPr>
          <p:cNvSpPr/>
          <p:nvPr/>
        </p:nvSpPr>
        <p:spPr>
          <a:xfrm rot="10800000" flipH="1">
            <a:off x="7010400" y="60198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500" decel="50000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0" accel="50000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0" decel="50000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0" accel="50000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2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  <p:bldLst>
      <p:bldP spid="40" grpId="0"/>
      <p:bldP spid="51" grpId="0"/>
      <p:bldP spid="54" grpId="0"/>
      <p:bldP spid="57" grpId="0"/>
      <p:bldP spid="64" grpId="0"/>
      <p:bldP spid="67" grpId="0"/>
      <p:bldP spid="70" grpId="0"/>
      <p:bldP spid="75" grpId="0"/>
      <p:bldP spid="79" grpId="0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tx1"/>
                </a:solidFill>
                <a:latin typeface="Comic Sans MS" pitchFamily="66" charset="0"/>
              </a:rPr>
              <a:t>Završni</a:t>
            </a:r>
            <a:r>
              <a:rPr lang="sr-Latn-RS" b="1" dirty="0" smtClean="0">
                <a:solidFill>
                  <a:schemeClr val="tx1"/>
                </a:solidFill>
                <a:latin typeface="Comic Sans MS" pitchFamily="66" charset="0"/>
              </a:rPr>
              <a:t> test-Uputstvo za izradu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081272"/>
          </a:xfrm>
        </p:spPr>
        <p:txBody>
          <a:bodyPr>
            <a:normAutofit fontScale="85000" lnSpcReduction="20000"/>
          </a:bodyPr>
          <a:lstStyle/>
          <a:p>
            <a:r>
              <a:rPr lang="sr-Latn-RS" b="1" dirty="0" smtClean="0">
                <a:latin typeface="Comic Sans MS" pitchFamily="66" charset="0"/>
              </a:rPr>
              <a:t>Pred tobom je test kojim ćeš </a:t>
            </a:r>
            <a:r>
              <a:rPr lang="en-US" b="1" dirty="0" err="1" smtClean="0">
                <a:latin typeface="Comic Sans MS" pitchFamily="66" charset="0"/>
              </a:rPr>
              <a:t>proveriti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sr-Latn-RS" b="1" dirty="0" smtClean="0">
                <a:latin typeface="Comic Sans MS" pitchFamily="66" charset="0"/>
              </a:rPr>
              <a:t>svoje znanje.</a:t>
            </a:r>
          </a:p>
          <a:p>
            <a:pPr>
              <a:buNone/>
            </a:pPr>
            <a:endParaRPr lang="sr-Latn-RS" b="1" dirty="0" smtClean="0">
              <a:latin typeface="Comic Sans MS" pitchFamily="66" charset="0"/>
            </a:endParaRPr>
          </a:p>
          <a:p>
            <a:r>
              <a:rPr lang="sr-Latn-RS" b="1" dirty="0" smtClean="0">
                <a:latin typeface="Comic Sans MS" pitchFamily="66" charset="0"/>
              </a:rPr>
              <a:t>Na svako pitanje ima samo jedan tačan odgovor.</a:t>
            </a:r>
          </a:p>
          <a:p>
            <a:endParaRPr lang="en-US" b="1" dirty="0" smtClean="0">
              <a:latin typeface="Comic Sans MS" pitchFamily="66" charset="0"/>
            </a:endParaRPr>
          </a:p>
          <a:p>
            <a:r>
              <a:rPr lang="en-US" b="1" dirty="0" err="1" smtClean="0">
                <a:latin typeface="Comic Sans MS" pitchFamily="66" charset="0"/>
              </a:rPr>
              <a:t>Klikne</a:t>
            </a:r>
            <a:r>
              <a:rPr lang="sr-Latn-RS" b="1" dirty="0" smtClean="0">
                <a:latin typeface="Comic Sans MS" pitchFamily="66" charset="0"/>
              </a:rPr>
              <a:t>š na odgovor </a:t>
            </a:r>
            <a:r>
              <a:rPr lang="en-US" b="1" dirty="0" smtClean="0">
                <a:latin typeface="Comic Sans MS" pitchFamily="66" charset="0"/>
              </a:rPr>
              <a:t>a)</a:t>
            </a:r>
            <a:r>
              <a:rPr lang="sr-Latn-RS" b="1" dirty="0" smtClean="0">
                <a:latin typeface="Comic Sans MS" pitchFamily="66" charset="0"/>
              </a:rPr>
              <a:t>,</a:t>
            </a:r>
            <a:r>
              <a:rPr lang="en-US" b="1" dirty="0" smtClean="0">
                <a:latin typeface="Comic Sans MS" pitchFamily="66" charset="0"/>
              </a:rPr>
              <a:t> b) </a:t>
            </a:r>
            <a:r>
              <a:rPr lang="en-US" b="1" dirty="0" err="1" smtClean="0">
                <a:latin typeface="Comic Sans MS" pitchFamily="66" charset="0"/>
              </a:rPr>
              <a:t>ili</a:t>
            </a:r>
            <a:r>
              <a:rPr lang="en-US" b="1" dirty="0" smtClean="0">
                <a:latin typeface="Comic Sans MS" pitchFamily="66" charset="0"/>
              </a:rPr>
              <a:t> c) </a:t>
            </a:r>
            <a:r>
              <a:rPr lang="sr-Latn-RS" b="1" dirty="0" smtClean="0">
                <a:latin typeface="Comic Sans MS" pitchFamily="66" charset="0"/>
              </a:rPr>
              <a:t>za koji misliš da je tačan.</a:t>
            </a:r>
          </a:p>
          <a:p>
            <a:endParaRPr lang="sr-Latn-RS" b="1" dirty="0" smtClean="0">
              <a:latin typeface="Comic Sans MS" pitchFamily="66" charset="0"/>
            </a:endParaRPr>
          </a:p>
          <a:p>
            <a:r>
              <a:rPr lang="sr-Latn-RS" b="1" dirty="0" smtClean="0">
                <a:latin typeface="Comic Sans MS" pitchFamily="66" charset="0"/>
              </a:rPr>
              <a:t>Na papiru sabiraj svoje tačne        i netačne odgovore kako bi na kraju video koju ocenu od 1-5 bi dobio za pokazano znanje.</a:t>
            </a:r>
            <a:endParaRPr lang="en-US" b="1" dirty="0" smtClean="0">
              <a:latin typeface="Comic Sans MS" pitchFamily="66" charset="0"/>
            </a:endParaRPr>
          </a:p>
          <a:p>
            <a:endParaRPr lang="en-US" b="1" dirty="0">
              <a:latin typeface="Comic Sans MS" pitchFamily="66" charset="0"/>
            </a:endParaRPr>
          </a:p>
        </p:txBody>
      </p:sp>
      <p:pic>
        <p:nvPicPr>
          <p:cNvPr id="5" name="Picture 4" descr="1245686792938124914raemi_Check_mark.svg.m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96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2456868161725760927raemi_Cross_Out.svg.me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396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MIS ENA\Desktop\Captur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770696"/>
            <a:ext cx="1447799" cy="10873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52600" y="61722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2946" name="Picture 2" descr="https://lh6.ggpht.com/GUkQ_-dwSw6o-QwQwfJRSZgwzF-rSmcgW5TrBcmBMHtfP5mT52uZfYscELcqBIsPx40=w300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648200" y="61722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Pokreni test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2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Pitanje 1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86072"/>
          </a:xfrm>
          <a:solidFill>
            <a:schemeClr val="accent6">
              <a:lumMod val="75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Telo</a:t>
            </a:r>
            <a:r>
              <a:rPr lang="sr-Latn-RS" dirty="0" smtClean="0">
                <a:latin typeface="Comic Sans MS" pitchFamily="66" charset="0"/>
              </a:rPr>
              <a:t> pingvina prekriva: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A</a:t>
            </a:r>
            <a:r>
              <a:rPr lang="sr-Latn-R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.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D</a:t>
            </a:r>
            <a:r>
              <a:rPr lang="sr-Latn-R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laka</a:t>
            </a:r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3" action="ppaction://hlinksldjump"/>
              </a:rPr>
              <a:t>B</a:t>
            </a:r>
            <a:r>
              <a:rPr lang="sr-Latn-R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3" action="ppaction://hlinksldjump"/>
              </a:rPr>
              <a:t>.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3" action="ppaction://hlinksldjump"/>
              </a:rPr>
              <a:t>P</a:t>
            </a:r>
            <a:r>
              <a:rPr lang="sr-Latn-R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3" action="ppaction://hlinksldjump"/>
              </a:rPr>
              <a:t>erje</a:t>
            </a:r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V</a:t>
            </a:r>
            <a:r>
              <a:rPr lang="sr-Latn-R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. Rožna krljušt</a:t>
            </a:r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Pitanje 1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86072"/>
          </a:xfrm>
          <a:solidFill>
            <a:schemeClr val="accent6">
              <a:lumMod val="75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Telo</a:t>
            </a:r>
            <a:r>
              <a:rPr lang="sr-Latn-RS" dirty="0" smtClean="0"/>
              <a:t> pingvina prekriva:</a:t>
            </a:r>
          </a:p>
          <a:p>
            <a:endParaRPr lang="sr-Latn-RS" dirty="0" smtClean="0"/>
          </a:p>
          <a:p>
            <a:r>
              <a:rPr lang="en-US" dirty="0" smtClean="0"/>
              <a:t>A</a:t>
            </a:r>
            <a:r>
              <a:rPr lang="sr-Latn-RS" dirty="0" smtClean="0"/>
              <a:t>. </a:t>
            </a:r>
            <a:r>
              <a:rPr lang="en-US" dirty="0" smtClean="0"/>
              <a:t>D</a:t>
            </a:r>
            <a:r>
              <a:rPr lang="sr-Latn-RS" dirty="0" smtClean="0"/>
              <a:t>laka</a:t>
            </a:r>
          </a:p>
          <a:p>
            <a:endParaRPr lang="sr-Latn-RS" dirty="0" smtClean="0"/>
          </a:p>
          <a:p>
            <a:r>
              <a:rPr lang="en-US" dirty="0" smtClean="0"/>
              <a:t>B</a:t>
            </a:r>
            <a:r>
              <a:rPr lang="sr-Latn-RS" dirty="0" smtClean="0"/>
              <a:t>. </a:t>
            </a:r>
            <a:r>
              <a:rPr lang="en-US" dirty="0" smtClean="0"/>
              <a:t>P</a:t>
            </a:r>
            <a:r>
              <a:rPr lang="sr-Latn-RS" dirty="0" smtClean="0"/>
              <a:t>erje</a:t>
            </a:r>
            <a:r>
              <a:rPr lang="en-US" dirty="0" smtClean="0"/>
              <a:t>		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 smtClean="0"/>
              <a:t>V</a:t>
            </a:r>
            <a:r>
              <a:rPr lang="sr-Latn-RS" dirty="0" smtClean="0"/>
              <a:t>. Rožna krljušt</a:t>
            </a:r>
          </a:p>
        </p:txBody>
      </p:sp>
      <p:pic>
        <p:nvPicPr>
          <p:cNvPr id="4" name="Picture 3" descr="12456868161725760927raemi_Cross_Out.svg.m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590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533400" y="3657600"/>
            <a:ext cx="1905000" cy="6858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MIS ENA\Desktop\Captur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770696"/>
            <a:ext cx="1447799" cy="10873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52600" y="61722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Pitanje 1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86072"/>
          </a:xfrm>
          <a:solidFill>
            <a:schemeClr val="accent6">
              <a:lumMod val="75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Telo</a:t>
            </a:r>
            <a:r>
              <a:rPr lang="sr-Latn-RS" dirty="0" smtClean="0">
                <a:latin typeface="Comic Sans MS" pitchFamily="66" charset="0"/>
              </a:rPr>
              <a:t> pingvina prekriva: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A</a:t>
            </a:r>
            <a:r>
              <a:rPr lang="sr-Latn-RS" dirty="0" smtClean="0">
                <a:latin typeface="Comic Sans MS" pitchFamily="66" charset="0"/>
              </a:rPr>
              <a:t>. </a:t>
            </a:r>
            <a:r>
              <a:rPr lang="en-US" dirty="0" smtClean="0">
                <a:latin typeface="Comic Sans MS" pitchFamily="66" charset="0"/>
              </a:rPr>
              <a:t>D</a:t>
            </a:r>
            <a:r>
              <a:rPr lang="sr-Latn-RS" dirty="0" smtClean="0">
                <a:latin typeface="Comic Sans MS" pitchFamily="66" charset="0"/>
              </a:rPr>
              <a:t>laka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B</a:t>
            </a:r>
            <a:r>
              <a:rPr lang="sr-Latn-RS" dirty="0" smtClean="0">
                <a:latin typeface="Comic Sans MS" pitchFamily="66" charset="0"/>
              </a:rPr>
              <a:t>. </a:t>
            </a:r>
            <a:r>
              <a:rPr lang="en-US" dirty="0" smtClean="0">
                <a:latin typeface="Comic Sans MS" pitchFamily="66" charset="0"/>
              </a:rPr>
              <a:t>P</a:t>
            </a:r>
            <a:r>
              <a:rPr lang="sr-Latn-RS" dirty="0" smtClean="0">
                <a:latin typeface="Comic Sans MS" pitchFamily="66" charset="0"/>
              </a:rPr>
              <a:t>erje               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V</a:t>
            </a:r>
            <a:r>
              <a:rPr lang="sr-Latn-RS" dirty="0" smtClean="0">
                <a:latin typeface="Comic Sans MS" pitchFamily="66" charset="0"/>
              </a:rPr>
              <a:t>. Rožna krljušt</a:t>
            </a:r>
          </a:p>
        </p:txBody>
      </p:sp>
      <p:pic>
        <p:nvPicPr>
          <p:cNvPr id="4" name="Picture 3" descr="12456868161725760927raemi_Cross_Out.svg.m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876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533400" y="3657600"/>
            <a:ext cx="1905000" cy="6858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MIS ENA\Desktop\Captur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770696"/>
            <a:ext cx="1447799" cy="108730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52600" y="61722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Pitanje 1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86072"/>
          </a:xfrm>
          <a:solidFill>
            <a:schemeClr val="accent6">
              <a:lumMod val="75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Telo</a:t>
            </a:r>
            <a:r>
              <a:rPr lang="sr-Latn-RS" dirty="0" smtClean="0">
                <a:latin typeface="Comic Sans MS" pitchFamily="66" charset="0"/>
              </a:rPr>
              <a:t> pingvina prekriva: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A</a:t>
            </a:r>
            <a:r>
              <a:rPr lang="sr-Latn-RS" dirty="0" smtClean="0">
                <a:latin typeface="Comic Sans MS" pitchFamily="66" charset="0"/>
              </a:rPr>
              <a:t>. </a:t>
            </a:r>
            <a:r>
              <a:rPr lang="en-US" dirty="0" smtClean="0">
                <a:latin typeface="Comic Sans MS" pitchFamily="66" charset="0"/>
              </a:rPr>
              <a:t>D</a:t>
            </a:r>
            <a:r>
              <a:rPr lang="sr-Latn-RS" dirty="0" smtClean="0">
                <a:latin typeface="Comic Sans MS" pitchFamily="66" charset="0"/>
              </a:rPr>
              <a:t>laka</a:t>
            </a: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B</a:t>
            </a:r>
            <a:r>
              <a:rPr lang="sr-Latn-RS" dirty="0" smtClean="0">
                <a:latin typeface="Comic Sans MS" pitchFamily="66" charset="0"/>
              </a:rPr>
              <a:t>. </a:t>
            </a:r>
            <a:r>
              <a:rPr lang="en-US" dirty="0" smtClean="0">
                <a:latin typeface="Comic Sans MS" pitchFamily="66" charset="0"/>
              </a:rPr>
              <a:t>P</a:t>
            </a:r>
            <a:r>
              <a:rPr lang="sr-Latn-RS" dirty="0" smtClean="0">
                <a:latin typeface="Comic Sans MS" pitchFamily="66" charset="0"/>
              </a:rPr>
              <a:t>erje        </a:t>
            </a:r>
            <a:r>
              <a:rPr lang="sr-Latn-R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BRAVO!</a:t>
            </a:r>
            <a:endParaRPr lang="sr-Latn-RS" b="1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endParaRPr lang="sr-Latn-R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V</a:t>
            </a:r>
            <a:r>
              <a:rPr lang="sr-Latn-RS" dirty="0" smtClean="0">
                <a:latin typeface="Comic Sans MS" pitchFamily="66" charset="0"/>
              </a:rPr>
              <a:t>. Rožna krljušt</a:t>
            </a:r>
          </a:p>
        </p:txBody>
      </p:sp>
      <p:pic>
        <p:nvPicPr>
          <p:cNvPr id="4" name="Picture 3" descr="1245686792938124914raemi_Check_mark.svg.m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5052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MIS ENA\Desktop\Captur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770696"/>
            <a:ext cx="1447799" cy="108730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52600" y="61722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Najveći raspon krila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Comic Sans MS" pitchFamily="66" charset="0"/>
              </a:rPr>
              <a:t>Do 4m</a:t>
            </a:r>
          </a:p>
          <a:p>
            <a:pPr algn="ctr"/>
            <a:r>
              <a:rPr lang="sr-Latn-RS" dirty="0" smtClean="0">
                <a:latin typeface="Comic Sans MS" pitchFamily="66" charset="0"/>
              </a:rPr>
              <a:t>Albatros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3794" name="Picture 2" descr=" Albatros  HQ Wallpap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04800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C:\Users\MIS ENA\Desktop\Captur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827922"/>
            <a:ext cx="1371599" cy="103007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52600" y="645789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2057400"/>
          </a:xfrm>
        </p:spPr>
        <p:txBody>
          <a:bodyPr>
            <a:noAutofit/>
          </a:bodyPr>
          <a:lstStyle/>
          <a:p>
            <a:pPr algn="ctr"/>
            <a:r>
              <a:rPr lang="vi-VN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Boja perja flamingosa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vi-VN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potiče od pigmenata iz grupe biljni i životinjski plankton. Kada se izlegu, mladi flamngosi su sivi. Međutim, kod odraslih jedinki boja varira od svetlo roze do crvene boje, u zavisnosti od količine pigmenta koju dobiju kroz ishranu. Zato su flamingosi koji žive u zatočeništvu najčešće svetlo roze boje, jer njihov hrana nije bogata karotenoidima, u poređenju sa onom u divljini.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5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Oboji</a:t>
            </a:r>
            <a:r>
              <a:rPr kumimoji="0" lang="sr-Latn-RS" sz="5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se od hrane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64514" name="Picture 2" descr="https://scontent-b-fra.xx.fbcdn.net/hphotos-prn2/t1.0-9/10255609_369428509864521_3990400466867153865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495800" cy="3048000"/>
          </a:xfrm>
          <a:prstGeom prst="rect">
            <a:avLst/>
          </a:prstGeom>
          <a:noFill/>
        </p:spPr>
      </p:pic>
      <p:pic>
        <p:nvPicPr>
          <p:cNvPr id="64516" name="Picture 4" descr="https://scontent-b-fra.xx.fbcdn.net/hphotos-prn1/t1.0-9/10174822_369428506531188_853934593961678343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4572000" cy="30480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95400" y="64886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Vrati se na sadržaj</a:t>
            </a:r>
            <a:endParaRPr lang="en-US" b="1" dirty="0"/>
          </a:p>
        </p:txBody>
      </p:sp>
      <p:pic>
        <p:nvPicPr>
          <p:cNvPr id="11" name="Picture 2" descr="C:\Users\MIS ENA\Desktop\Capture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91200"/>
            <a:ext cx="1420498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sr-Latn-R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Zagonetna pitanja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8046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sr-Latn-R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1. Na koji način su povezani kokoška i broj 200?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510540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omic Sans MS" pitchFamily="66" charset="0"/>
              </a:rPr>
              <a:t>Klikni na Sovića, on će ti odgovoriti!</a:t>
            </a:r>
            <a:endParaRPr lang="en-US" sz="2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9" name="Picture 2" descr="C:\Users\MIS ENA\Desktop\Captur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91200"/>
            <a:ext cx="1420497" cy="1066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52600" y="62484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6386" name="Picture 2" descr="http://static.wixstatic.com/media/73d298_289026cdfc42a77cfa2be8343171d08c.png_srz_515_202_85_22_0.50_1.20_0.00_png_sr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219200" y="1600200"/>
            <a:ext cx="6324600" cy="2480718"/>
          </a:xfrm>
          <a:prstGeom prst="rect">
            <a:avLst/>
          </a:prstGeom>
          <a:noFill/>
        </p:spPr>
      </p:pic>
      <p:pic>
        <p:nvPicPr>
          <p:cNvPr id="16387" name="Picture 3" descr="C:\Users\MIS ENA\Desktop\41c7aw1eyNL._SY300_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1905000"/>
            <a:ext cx="2857500" cy="3810000"/>
          </a:xfrm>
          <a:prstGeom prst="rect">
            <a:avLst/>
          </a:prstGeom>
          <a:noFill/>
        </p:spPr>
      </p:pic>
      <p:sp>
        <p:nvSpPr>
          <p:cNvPr id="13" name="Content Placeholder 1"/>
          <p:cNvSpPr txBox="1">
            <a:spLocks/>
          </p:cNvSpPr>
          <p:nvPr/>
        </p:nvSpPr>
        <p:spPr>
          <a:xfrm>
            <a:off x="1524000" y="2362200"/>
            <a:ext cx="5715000" cy="80467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sr-Latn-R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</a:rPr>
              <a:t>Najduži</a:t>
            </a:r>
            <a:r>
              <a:rPr kumimoji="0" lang="sr-Latn-RS" sz="2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</a:rPr>
              <a:t> ikada zabeležen let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sr-Latn-RS" sz="2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</a:rPr>
              <a:t>domaće kokoši bio je oko 200 m.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16388" name="Picture 4" descr="C:\Users\MIS ENA\Desktop\41c7aw1eyNL._SY300_ copy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1905000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3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7"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10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399032"/>
          </a:xfrm>
        </p:spPr>
        <p:txBody>
          <a:bodyPr/>
          <a:lstStyle/>
          <a:p>
            <a:r>
              <a:rPr lang="sr-Latn-R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Neobična ptičija galerija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572000"/>
          </a:xfrm>
        </p:spPr>
        <p:txBody>
          <a:bodyPr>
            <a:normAutofit/>
          </a:bodyPr>
          <a:lstStyle/>
          <a:p>
            <a:pPr algn="ctr"/>
            <a:r>
              <a:rPr lang="sr-Latn-RS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Ova galerija fotografija nije kao svaka druga galerija.</a:t>
            </a:r>
          </a:p>
          <a:p>
            <a:pPr algn="ctr"/>
            <a:r>
              <a:rPr lang="sr-Latn-RS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 ovoj galeriji sam ćeš otkriti koliko vrsta ptica prepoznaješ, a i saznaćeš nešto o svakoj vrsti.</a:t>
            </a:r>
          </a:p>
          <a:p>
            <a:pPr algn="ctr">
              <a:buNone/>
            </a:pPr>
            <a:r>
              <a:rPr lang="sr-Latn-RS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***Uputstvo za korišćenje galerije***</a:t>
            </a:r>
          </a:p>
          <a:p>
            <a:pPr algn="ctr">
              <a:buNone/>
            </a:pPr>
            <a:r>
              <a:rPr lang="sr-Latn-RS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Kada klikneš na:</a:t>
            </a:r>
          </a:p>
          <a:p>
            <a:pPr algn="ctr"/>
            <a:endParaRPr lang="en-US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3" descr="C:\Users\MIS ENA\Desktop\measureexploring-size-1-l-280x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124200"/>
            <a:ext cx="1219200" cy="1219200"/>
          </a:xfrm>
          <a:prstGeom prst="rect">
            <a:avLst/>
          </a:prstGeom>
          <a:noFill/>
        </p:spPr>
      </p:pic>
      <p:pic>
        <p:nvPicPr>
          <p:cNvPr id="6" name="Picture 7" descr="https://s-media-cache-ak0.pinimg.com/originals/33/32/76/3332760137f12129621ae04ff5b41c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124200"/>
            <a:ext cx="1143000" cy="1143000"/>
          </a:xfrm>
          <a:prstGeom prst="rect">
            <a:avLst/>
          </a:prstGeom>
          <a:noFill/>
        </p:spPr>
      </p:pic>
      <p:pic>
        <p:nvPicPr>
          <p:cNvPr id="7" name="Picture 11" descr="http://icons.iconarchive.com/icons/zhoolego/material/512/Images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1" y="3048000"/>
            <a:ext cx="1295400" cy="1295401"/>
          </a:xfrm>
          <a:prstGeom prst="rect">
            <a:avLst/>
          </a:prstGeom>
          <a:noFill/>
        </p:spPr>
      </p:pic>
      <p:pic>
        <p:nvPicPr>
          <p:cNvPr id="284673" name="Picture 1" descr="C:\Users\MIS ENA\Desktop\crow_silhouette_clip_art cop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200400"/>
            <a:ext cx="1242391" cy="1143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28600" y="438013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O</a:t>
            </a:r>
            <a:r>
              <a:rPr lang="sr-Latn-RS" b="1" dirty="0" smtClean="0">
                <a:latin typeface="Comic Sans MS" pitchFamily="66" charset="0"/>
              </a:rPr>
              <a:t>tkrićeš ime vrste i njen prirodni izgled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000" y="4419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O</a:t>
            </a:r>
            <a:r>
              <a:rPr lang="sr-Latn-RS" b="1" dirty="0" smtClean="0">
                <a:latin typeface="Comic Sans MS" pitchFamily="66" charset="0"/>
              </a:rPr>
              <a:t>trkićeš veličinu vrste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419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O</a:t>
            </a:r>
            <a:r>
              <a:rPr lang="sr-Latn-RS" b="1" dirty="0" smtClean="0">
                <a:latin typeface="Comic Sans MS" pitchFamily="66" charset="0"/>
              </a:rPr>
              <a:t>tkrićeš gde vrsta živi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34200" y="4419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O</a:t>
            </a:r>
            <a:r>
              <a:rPr lang="sr-Latn-RS" b="1" dirty="0" smtClean="0">
                <a:latin typeface="Comic Sans MS" pitchFamily="66" charset="0"/>
              </a:rPr>
              <a:t>tkrićeš čime se vrsta hrani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3" name="Left Arrow 12">
            <a:hlinkClick r:id="rId6" action="ppaction://hlinksldjump"/>
          </p:cNvPr>
          <p:cNvSpPr/>
          <p:nvPr/>
        </p:nvSpPr>
        <p:spPr>
          <a:xfrm flipH="1">
            <a:off x="8001000" y="6216620"/>
            <a:ext cx="797891" cy="641380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4" name="Picture 2" descr="C:\Users\MIS ENA\Desktop\Capture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791200"/>
            <a:ext cx="1420498" cy="1066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371600" y="645789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645789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Nastavi dalje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" name="Picture 3" descr="C:\Users\MIS ENA\Desktop\Picture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7400" y="5029200"/>
            <a:ext cx="990600" cy="818029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-914400" y="52578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Možeš kliknuti kada je pokizavač miša ovakav &gt;&gt;&gt;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000"/>
                            </p:stCondLst>
                            <p:childTnLst>
                              <p:par>
                                <p:cTn id="6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6000"/>
                            </p:stCondLst>
                            <p:childTnLst>
                              <p:par>
                                <p:cTn id="8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  <p:bldP spid="12" grpId="0"/>
      <p:bldP spid="15" grpId="0"/>
      <p:bldP spid="16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7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Kivi</a:t>
            </a:r>
            <a:endParaRPr lang="en-US" sz="7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83651" name="Picture 3" descr="C:\Users\MIS ENA\Desktop\measureexploring-size-1-l-280x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2362200"/>
            <a:ext cx="1485900" cy="1485900"/>
          </a:xfrm>
          <a:prstGeom prst="rect">
            <a:avLst/>
          </a:prstGeom>
          <a:noFill/>
        </p:spPr>
      </p:pic>
      <p:pic>
        <p:nvPicPr>
          <p:cNvPr id="283655" name="Picture 7" descr="https://s-media-cache-ak0.pinimg.com/originals/33/32/76/3332760137f12129621ae04ff5b41c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343400"/>
            <a:ext cx="1495426" cy="1495426"/>
          </a:xfrm>
          <a:prstGeom prst="rect">
            <a:avLst/>
          </a:prstGeom>
          <a:noFill/>
        </p:spPr>
      </p:pic>
      <p:pic>
        <p:nvPicPr>
          <p:cNvPr id="283659" name="Picture 11" descr="http://icons.iconarchive.com/icons/zhoolego/material/512/Images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52400"/>
            <a:ext cx="1676399" cy="1676400"/>
          </a:xfrm>
          <a:prstGeom prst="rect">
            <a:avLst/>
          </a:prstGeom>
          <a:noFill/>
        </p:spPr>
      </p:pic>
      <p:pic>
        <p:nvPicPr>
          <p:cNvPr id="283660" name="Picture 12" descr="C:\Users\MIS ENA\Desktop\kiwi_bird_clip_art_15568 cop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90747" flipH="1">
            <a:off x="327917" y="2289012"/>
            <a:ext cx="4876800" cy="3706368"/>
          </a:xfrm>
          <a:prstGeom prst="rect">
            <a:avLst/>
          </a:prstGeom>
          <a:noFill/>
        </p:spPr>
      </p:pic>
      <p:pic>
        <p:nvPicPr>
          <p:cNvPr id="283661" name="Picture 13" descr="C:\Users\MIS ENA\Desktop\Kiwi-bird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152400" y="2209800"/>
            <a:ext cx="5562600" cy="419451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172200" y="2438400"/>
            <a:ext cx="2667000" cy="1200329"/>
          </a:xfrm>
          <a:prstGeom prst="rect">
            <a:avLst/>
          </a:prstGeom>
          <a:solidFill>
            <a:schemeClr val="accent6">
              <a:lumMod val="7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Comic Sans MS" pitchFamily="66" charset="0"/>
              </a:rPr>
              <a:t>Visok je do 40 cm i dugačak do pola metra. Težina se kreće od 2 do 5 kg. 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380999"/>
            <a:ext cx="2667000" cy="923330"/>
          </a:xfrm>
          <a:prstGeom prst="rect">
            <a:avLst/>
          </a:prstGeom>
          <a:solidFill>
            <a:schemeClr val="accent6">
              <a:lumMod val="7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Comic Sans MS" pitchFamily="66" charset="0"/>
              </a:rPr>
              <a:t>Naseljava samo dva ostrva Novog Zelanda.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72200" y="4724400"/>
            <a:ext cx="2667000" cy="923330"/>
          </a:xfrm>
          <a:prstGeom prst="rect">
            <a:avLst/>
          </a:prstGeom>
          <a:solidFill>
            <a:schemeClr val="accent6">
              <a:lumMod val="7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Comic Sans MS" pitchFamily="66" charset="0"/>
              </a:rPr>
              <a:t>Hrani se glistama i insektima, koje lovi noću.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283665" name="Picture 17" descr="https://upload.wikimedia.org/wikipedia/commons/0/08/North_Island_Brown_Kiw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304800"/>
            <a:ext cx="1382540" cy="1981200"/>
          </a:xfrm>
          <a:prstGeom prst="rect">
            <a:avLst/>
          </a:prstGeom>
          <a:noFill/>
        </p:spPr>
      </p:pic>
      <p:sp>
        <p:nvSpPr>
          <p:cNvPr id="19" name="Left Arrow 18">
            <a:hlinkClick r:id="rId8" action="ppaction://hlinksldjump"/>
          </p:cNvPr>
          <p:cNvSpPr/>
          <p:nvPr/>
        </p:nvSpPr>
        <p:spPr>
          <a:xfrm rot="10800000" flipH="1">
            <a:off x="40308" y="6172200"/>
            <a:ext cx="797891" cy="641380"/>
          </a:xfrm>
          <a:prstGeom prst="lef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5" name="Picture 2" descr="C:\Users\MIS ENA\Desktop\Capture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8129358" y="6096000"/>
            <a:ext cx="1014641" cy="762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486400" y="645789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3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283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66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36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65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3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65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83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655"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.dawn.com/2011/04/rio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"/>
            <a:ext cx="4419600" cy="2057399"/>
          </a:xfrm>
          <a:prstGeom prst="rect">
            <a:avLst/>
          </a:prstGeom>
          <a:noFill/>
        </p:spPr>
      </p:pic>
      <p:pic>
        <p:nvPicPr>
          <p:cNvPr id="75784" name="Picture 8" descr="https://thechive.files.wordpress.com/2015/03/chuck-jones-9-rules-wile-e-coyote-road-runner-8.jpg?w=600&amp;h=38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209801"/>
            <a:ext cx="4419600" cy="2057399"/>
          </a:xfrm>
          <a:prstGeom prst="rect">
            <a:avLst/>
          </a:prstGeom>
          <a:noFill/>
        </p:spPr>
      </p:pic>
      <p:pic>
        <p:nvPicPr>
          <p:cNvPr id="118786" name="Picture 2" descr="http://3.bp.blogspot.com/-l3Q-VgyUp2o/UKdSKsXYIGI/AAAAAAAADv0/XnLNuk42jwA/s1600/meek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381652"/>
            <a:ext cx="4419600" cy="2247748"/>
          </a:xfrm>
          <a:prstGeom prst="rect">
            <a:avLst/>
          </a:prstGeom>
          <a:noFill/>
        </p:spPr>
      </p:pic>
      <p:pic>
        <p:nvPicPr>
          <p:cNvPr id="118788" name="Picture 4" descr="http://static.gamesradar.com/images/totalfilm/t/the-little-mermaid-1989--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76200"/>
            <a:ext cx="4191000" cy="2057400"/>
          </a:xfrm>
          <a:prstGeom prst="rect">
            <a:avLst/>
          </a:prstGeom>
          <a:noFill/>
        </p:spPr>
      </p:pic>
      <p:pic>
        <p:nvPicPr>
          <p:cNvPr id="118790" name="Picture 6" descr="http://img2.wikia.nocookie.net/__cb20110321004551/disney/images/8/85/Junglebook5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09800"/>
            <a:ext cx="4191000" cy="2057400"/>
          </a:xfrm>
          <a:prstGeom prst="rect">
            <a:avLst/>
          </a:prstGeom>
          <a:noFill/>
        </p:spPr>
      </p:pic>
      <p:pic>
        <p:nvPicPr>
          <p:cNvPr id="118792" name="Picture 8" descr="http://vignette1.wikia.nocookie.net/disneyaladdincharacters/images/3/34/Dv.jpg/revision/latest?cb=2012061816553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4419600"/>
            <a:ext cx="4199467" cy="2209800"/>
          </a:xfrm>
          <a:prstGeom prst="rect">
            <a:avLst/>
          </a:prstGeom>
          <a:noFill/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562600" y="5867400"/>
            <a:ext cx="3505200" cy="83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Klikni na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ovu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sliku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koja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će poslužiti kao primer.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1447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latin typeface="Comic Sans MS" pitchFamily="66" charset="0"/>
              </a:rPr>
              <a:t>Rio</a:t>
            </a:r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22098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chemeClr val="bg1"/>
                </a:solidFill>
                <a:latin typeface="Comic Sans MS" pitchFamily="66" charset="0"/>
              </a:rPr>
              <a:t>Kojot i trkačica</a:t>
            </a:r>
            <a:endParaRPr lang="en-US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343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FFC000"/>
                </a:solidFill>
                <a:latin typeface="Comic Sans MS" pitchFamily="66" charset="0"/>
              </a:rPr>
              <a:t>Pokahontas</a:t>
            </a:r>
            <a:endParaRPr lang="en-US" sz="24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24400" y="2286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0070C0"/>
                </a:solidFill>
                <a:latin typeface="Comic Sans MS" pitchFamily="66" charset="0"/>
              </a:rPr>
              <a:t>Mala sirena</a:t>
            </a:r>
            <a:endParaRPr lang="en-US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4400" y="22098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itchFamily="66" charset="0"/>
              </a:rPr>
              <a:t>Knjiga o džungli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24400" y="4495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FFFF00"/>
                </a:solidFill>
                <a:latin typeface="Comic Sans MS" pitchFamily="66" charset="0"/>
              </a:rPr>
              <a:t>Aladin</a:t>
            </a:r>
            <a:endParaRPr lang="en-US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22" name="Picture 2" descr="C:\Users\MIS ENA\Desktop\Captur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5715000"/>
            <a:ext cx="1521962" cy="1143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371600" y="64578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399032"/>
          </a:xfrm>
        </p:spPr>
        <p:txBody>
          <a:bodyPr>
            <a:normAutofit/>
          </a:bodyPr>
          <a:lstStyle/>
          <a:p>
            <a:r>
              <a:rPr lang="sr-Latn-RS" sz="4800" b="1" dirty="0" smtClean="0">
                <a:solidFill>
                  <a:schemeClr val="tx1"/>
                </a:solidFill>
                <a:latin typeface="Comic Sans MS" pitchFamily="66" charset="0"/>
              </a:rPr>
              <a:t>Crveno-modra ara</a:t>
            </a:r>
            <a:endParaRPr lang="en-US" sz="4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5562600" cy="350520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Nastanjuje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su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tropske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šume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u 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Srednjoj i Južnoj Americi.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ptice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jedu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uglavnom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voće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semenje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Vole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jabuke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orahe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banane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drugo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voće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sr-Latn-R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Obično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lete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same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ili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u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paru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Smatra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se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inteligentnom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vrstom</a:t>
            </a:r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i može imati fond o nekoliko stotina reči, pa čak i sastavljati logičke rečenice.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84674" name="Picture 2" descr="http://upload.wikimedia.org/wikipedia/commons/0/0b/Ara_chloroptera_-upper_body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971800"/>
            <a:ext cx="2819400" cy="2819400"/>
          </a:xfrm>
          <a:prstGeom prst="rect">
            <a:avLst/>
          </a:prstGeom>
          <a:noFill/>
        </p:spPr>
      </p:pic>
      <p:pic>
        <p:nvPicPr>
          <p:cNvPr id="284676" name="Picture 4" descr="https://s-media-cache-ak0.pinimg.com/originals/12/03/ae/1203aef9fa89e406219d1b9fd00ee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609600"/>
            <a:ext cx="2419350" cy="2400301"/>
          </a:xfrm>
          <a:prstGeom prst="rect">
            <a:avLst/>
          </a:prstGeom>
          <a:noFill/>
        </p:spPr>
      </p:pic>
      <p:pic>
        <p:nvPicPr>
          <p:cNvPr id="7" name="Picture 2" descr="C:\Users\MIS ENA\Desktop\Captur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91200"/>
            <a:ext cx="1420498" cy="1066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71600" y="645789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Vrati se na sadržaj</a:t>
            </a:r>
            <a:endParaRPr lang="en-US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99032"/>
          </a:xfrm>
        </p:spPr>
        <p:txBody>
          <a:bodyPr/>
          <a:lstStyle/>
          <a:p>
            <a:r>
              <a:rPr lang="sr-Latn-R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Origami ždral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07008"/>
            <a:ext cx="9144000" cy="162239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Comic Sans MS" pitchFamily="66" charset="0"/>
              </a:rPr>
              <a:t>Jedna stara japanska legenda govori da će onome ko napravi hiljadi origami ždralova zakačenih na 1 nit, ždral ispuniti jednu želju.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1026" name="Picture 2" descr="C:\Users\MIS ENA\Desktop\origami-kids-crane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990600"/>
            <a:ext cx="4699000" cy="469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29000" y="42672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K</a:t>
            </a:r>
            <a:r>
              <a:rPr lang="sr-Latn-RS" dirty="0" smtClean="0">
                <a:latin typeface="Comic Sans MS" pitchFamily="66" charset="0"/>
              </a:rPr>
              <a:t>likni na link i nauči  kako napraviti origami ždrala!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7" name="Picture 2" descr="C:\Users\MIS ENA\Desktop\Captur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824965" y="5867400"/>
            <a:ext cx="1319034" cy="990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33800" y="6400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omic Sans MS" pitchFamily="66" charset="0"/>
              </a:rPr>
              <a:t>Vrati se na sadržaj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9" name="TextBox 8">
            <a:hlinkClick r:id="rId5"/>
          </p:cNvPr>
          <p:cNvSpPr txBox="1"/>
          <p:nvPr/>
        </p:nvSpPr>
        <p:spPr>
          <a:xfrm>
            <a:off x="4419600" y="2667000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dirty="0" smtClean="0">
                <a:solidFill>
                  <a:srgbClr val="FFFF00"/>
                </a:solidFill>
                <a:latin typeface="Comic Sans MS" pitchFamily="66" charset="0"/>
              </a:rPr>
              <a:t>Kako napraviti origami ždrala</a:t>
            </a: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3074" name="Picture 2" descr="http://bucurestifm.ro/wp-content/uploads/sites/2/2015/06/filmreel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1219200"/>
            <a:ext cx="2619375" cy="1533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1000" y="533400"/>
            <a:ext cx="8229600" cy="1399032"/>
          </a:xfrm>
        </p:spPr>
        <p:txBody>
          <a:bodyPr/>
          <a:lstStyle/>
          <a:p>
            <a:r>
              <a:rPr lang="sr-Latn-R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Literatura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882808"/>
            <a:ext cx="9144000" cy="3146392"/>
          </a:xfrm>
          <a:solidFill>
            <a:schemeClr val="accent6">
              <a:lumMod val="75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sr-Latn-RS" dirty="0" smtClean="0">
                <a:latin typeface="Comic Sans MS" pitchFamily="66" charset="0"/>
              </a:rPr>
              <a:t>Miličić, D. </a:t>
            </a:r>
            <a:r>
              <a:rPr lang="en-US" dirty="0" smtClean="0">
                <a:latin typeface="Comic Sans MS" pitchFamily="66" charset="0"/>
              </a:rPr>
              <a:t>I</a:t>
            </a:r>
            <a:r>
              <a:rPr lang="sr-Latn-RS" dirty="0" smtClean="0">
                <a:latin typeface="Comic Sans MS" pitchFamily="66" charset="0"/>
              </a:rPr>
              <a:t> Krizmanić, I. 2010. Biologija 6-udžbenik biologije za šesti razred osnovne škole. Logos;</a:t>
            </a:r>
          </a:p>
          <a:p>
            <a:r>
              <a:rPr lang="sr-Latn-RS" dirty="0" smtClean="0">
                <a:latin typeface="Comic Sans MS" pitchFamily="66" charset="0"/>
              </a:rPr>
              <a:t>Simić, D. i Puzović, S. 2008. </a:t>
            </a:r>
            <a:r>
              <a:rPr lang="sr-Latn-RS" b="1" dirty="0" smtClean="0">
                <a:latin typeface="Comic Sans MS" pitchFamily="66" charset="0"/>
              </a:rPr>
              <a:t>Ptice Srbije i područja od međunarodnog značaja</a:t>
            </a:r>
            <a:r>
              <a:rPr lang="sr-Latn-RS" dirty="0" smtClean="0">
                <a:latin typeface="Comic Sans MS" pitchFamily="66" charset="0"/>
              </a:rPr>
              <a:t>.  LOA-Liga za ornitološku akciju Srbije, Beograd;</a:t>
            </a:r>
          </a:p>
          <a:p>
            <a:r>
              <a:rPr lang="sr-Latn-RS" dirty="0" smtClean="0">
                <a:latin typeface="Comic Sans MS" pitchFamily="66" charset="0"/>
              </a:rPr>
              <a:t>Stanisavljević, Lj. </a:t>
            </a:r>
            <a:r>
              <a:rPr lang="en-US" dirty="0" smtClean="0">
                <a:latin typeface="Comic Sans MS" pitchFamily="66" charset="0"/>
              </a:rPr>
              <a:t>I</a:t>
            </a:r>
            <a:r>
              <a:rPr lang="sr-Latn-RS" dirty="0" smtClean="0">
                <a:latin typeface="Comic Sans MS" pitchFamily="66" charset="0"/>
              </a:rPr>
              <a:t> Stanisavljević, J. 2013. </a:t>
            </a:r>
            <a:r>
              <a:rPr lang="en-US" dirty="0" err="1" smtClean="0">
                <a:latin typeface="Comic Sans MS" pitchFamily="66" charset="0"/>
              </a:rPr>
              <a:t>Biologija</a:t>
            </a:r>
            <a:r>
              <a:rPr lang="sr-Latn-RS" dirty="0" smtClean="0">
                <a:latin typeface="Comic Sans MS" pitchFamily="66" charset="0"/>
              </a:rPr>
              <a:t>-udžbenik za 6. razred osnovne škole, Klett.</a:t>
            </a:r>
          </a:p>
          <a:p>
            <a:r>
              <a:rPr lang="sr-Latn-RS" dirty="0" smtClean="0">
                <a:latin typeface="Comic Sans MS" pitchFamily="66" charset="0"/>
              </a:rPr>
              <a:t>Taunsend, Dž. 2006. </a:t>
            </a:r>
            <a:r>
              <a:rPr lang="sr-Latn-RS" b="1" dirty="0" smtClean="0">
                <a:latin typeface="Comic Sans MS" pitchFamily="66" charset="0"/>
              </a:rPr>
              <a:t>Neverovatne ptice</a:t>
            </a:r>
            <a:r>
              <a:rPr lang="sr-Latn-RS" dirty="0" smtClean="0">
                <a:latin typeface="Comic Sans MS" pitchFamily="66" charset="0"/>
              </a:rPr>
              <a:t>. Stylos, Novi Sad;</a:t>
            </a:r>
          </a:p>
          <a:p>
            <a:r>
              <a:rPr lang="sr-Latn-RS" dirty="0" smtClean="0">
                <a:latin typeface="Comic Sans MS" pitchFamily="66" charset="0"/>
              </a:rPr>
              <a:t>Internet</a:t>
            </a:r>
          </a:p>
        </p:txBody>
      </p:sp>
      <p:pic>
        <p:nvPicPr>
          <p:cNvPr id="4" name="Picture 2" descr="C:\Users\MIS ENA\Desktop\Captur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67400"/>
            <a:ext cx="1319034" cy="990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685800" y="64886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omic Sans MS" pitchFamily="66" charset="0"/>
              </a:rPr>
              <a:t>Vrati se na sadržaj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6" name="TextBox 5">
            <a:hlinkClick r:id="rId5" action="ppaction://hlinksldjump"/>
          </p:cNvPr>
          <p:cNvSpPr txBox="1"/>
          <p:nvPr/>
        </p:nvSpPr>
        <p:spPr>
          <a:xfrm>
            <a:off x="4343400" y="6334780"/>
            <a:ext cx="4800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sr-Latn-R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Preuzmi celokupan softver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009999">
              <a:alpha val="52941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Упутство за преузимање софтвера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8839200" cy="1096963"/>
          </a:xfrm>
          <a:solidFill>
            <a:srgbClr val="009999">
              <a:alpha val="3000"/>
            </a:srgbClr>
          </a:solidFill>
        </p:spPr>
        <p:txBody>
          <a:bodyPr>
            <a:normAutofit fontScale="85000" lnSpcReduction="10000"/>
          </a:bodyPr>
          <a:lstStyle/>
          <a:p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Интеркативни софтвер Свет птица можете преузети кликом на </a:t>
            </a:r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иконицу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сајт</a:t>
            </a:r>
            <a:r>
              <a:rPr lang="sr-Latn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Sendspace</a:t>
            </a:r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http://cald-lighting.com/portals/0/sendspace_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00200"/>
            <a:ext cx="5001846" cy="12192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5867401"/>
            <a:ext cx="9144000" cy="761999"/>
          </a:xfrm>
          <a:prstGeom prst="rect">
            <a:avLst/>
          </a:prstGeom>
          <a:solidFill>
            <a:srgbClr val="009999">
              <a:alpha val="27000"/>
            </a:srgbClr>
          </a:solidFill>
        </p:spPr>
        <p:txBody>
          <a:bodyPr vert="horz" anchor="t">
            <a:normAutofit fontScale="85000" lnSpcReduction="20000"/>
          </a:bodyPr>
          <a:lstStyle/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sr-Cyrl-RS" sz="3000" b="1" i="0" u="none" strike="noStrike" kern="1200" cap="none" spc="0" normalizeH="0" baseline="0" noProof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Видео упутство за употребу софтвера можете погледати кликом на иконицу сајта </a:t>
            </a:r>
            <a:r>
              <a:rPr kumimoji="0" lang="sr-Latn-RS" sz="3000" b="1" i="0" u="none" strike="noStrike" kern="1200" cap="none" spc="0" normalizeH="0" baseline="0" noProof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YouTube.</a:t>
            </a:r>
            <a:endParaRPr kumimoji="0" lang="en-US" sz="30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" descr="https://upload.wikimedia.org/wikipedia/commons/thumb/4/40/Youtube_icon.svg/2000px-Youtube_icon.svg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1480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191</TotalTime>
  <Words>1251</Words>
  <Application>Microsoft Office PowerPoint</Application>
  <PresentationFormat>On-screen Show (4:3)</PresentationFormat>
  <Paragraphs>259</Paragraphs>
  <Slides>29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Verve</vt:lpstr>
      <vt:lpstr>Конкурс ‘’Сазнали на семинару, применили у пракси’’</vt:lpstr>
      <vt:lpstr>Svet ptica</vt:lpstr>
      <vt:lpstr>Slide 3</vt:lpstr>
      <vt:lpstr>Uputstvo za rad </vt:lpstr>
      <vt:lpstr>Sadržaj</vt:lpstr>
      <vt:lpstr>Kljun</vt:lpstr>
      <vt:lpstr>Slide 7</vt:lpstr>
      <vt:lpstr>Slide 8</vt:lpstr>
      <vt:lpstr>Slide 9</vt:lpstr>
      <vt:lpstr>Slide 10</vt:lpstr>
      <vt:lpstr>Slide 11</vt:lpstr>
      <vt:lpstr>Pregled gradiva</vt:lpstr>
      <vt:lpstr>Interaktivno ponavljanje</vt:lpstr>
      <vt:lpstr>Slide 14</vt:lpstr>
      <vt:lpstr>Završni test-Uputstvo za izradu</vt:lpstr>
      <vt:lpstr>Pitanje 1</vt:lpstr>
      <vt:lpstr>Pitanje 1</vt:lpstr>
      <vt:lpstr>Pitanje 1</vt:lpstr>
      <vt:lpstr>Pitanje 1</vt:lpstr>
      <vt:lpstr>Najveći raspon krila</vt:lpstr>
      <vt:lpstr>Boja perja flamingosa potiče od pigmenata iz grupe biljni i životinjski plankton. Kada se izlegu, mladi flamngosi su sivi. Međutim, kod odraslih jedinki boja varira od svetlo roze do crvene boje, u zavisnosti od količine pigmenta koju dobiju kroz ishranu. Zato su flamingosi koji žive u zatočeništvu najčešće svetlo roze boje, jer njihov hrana nije bogata karotenoidima, u poređenju sa onom u divljini. </vt:lpstr>
      <vt:lpstr>Zagonetna pitanja</vt:lpstr>
      <vt:lpstr>Neobična ptičija galerija</vt:lpstr>
      <vt:lpstr>Kivi</vt:lpstr>
      <vt:lpstr>Slide 25</vt:lpstr>
      <vt:lpstr>Crveno-modra ara</vt:lpstr>
      <vt:lpstr>Origami ždral</vt:lpstr>
      <vt:lpstr>Literatura</vt:lpstr>
      <vt:lpstr>Упутство за преузимање софтвера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‘’Сазнали на семинару, применили у пракси’’</dc:title>
  <dc:creator>Ena Horvat</dc:creator>
  <cp:lastModifiedBy>MIS ENA</cp:lastModifiedBy>
  <cp:revision>9</cp:revision>
  <dcterms:created xsi:type="dcterms:W3CDTF">2006-08-16T00:00:00Z</dcterms:created>
  <dcterms:modified xsi:type="dcterms:W3CDTF">2015-09-30T17:16:23Z</dcterms:modified>
</cp:coreProperties>
</file>